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Bowl of salad with fried rice, boiled eggs, and chopsticks"/>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Bowl with salmon cakes, salad, and hummus "/>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Bowl of pappardelle pasta with parsley butter, roasted hazelnuts, and shaved parmesan chees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bowl of salad with fried rice, boiled eggs, and chopsticks"/>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Avocados and limes"/>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Bowl with salmon cakes, salad, and hummus"/>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Bowl of pappardelle pasta with parsley butter, roasted hazelnuts, and shaved parmesan cheese"/>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png"/><Relationship Id="rId3" Type="http://schemas.openxmlformats.org/officeDocument/2006/relationships/image" Target="../media/image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png"/><Relationship Id="rId3" Type="http://schemas.openxmlformats.org/officeDocument/2006/relationships/image" Target="../media/image6.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png"/><Relationship Id="rId3" Type="http://schemas.openxmlformats.org/officeDocument/2006/relationships/image" Target="../media/image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4.png"/><Relationship Id="rId3" Type="http://schemas.openxmlformats.org/officeDocument/2006/relationships/image" Target="../media/image15.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6.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7.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 Id="rId3" Type="http://schemas.openxmlformats.org/officeDocument/2006/relationships/image" Target="../media/image19.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papers.nips.cc/paper/2019/file/c9efe5f26cd17ba6216bbe2a7d26d490-Paper.pdf" TargetMode="External"/><Relationship Id="rId3" Type="http://schemas.openxmlformats.org/officeDocument/2006/relationships/hyperlink" Target="https://github.com/openai/CLIP" TargetMode="External"/><Relationship Id="rId4" Type="http://schemas.openxmlformats.org/officeDocument/2006/relationships/hyperlink" Target="https://openai.com/research/clip" TargetMode="External"/><Relationship Id="rId5" Type="http://schemas.openxmlformats.org/officeDocument/2006/relationships/hyperlink" Target="https://github.com/microsoft/semantic-kernel" TargetMode="External"/><Relationship Id="rId6" Type="http://schemas.openxmlformats.org/officeDocument/2006/relationships/hyperlink" Target="https://docs.langchain.com/docs/use-cases/apis" TargetMode="External"/><Relationship Id="rId7" Type="http://schemas.openxmlformats.org/officeDocument/2006/relationships/hyperlink" Target="https://github.com/NVIDIA/NeMo-Guardrails" TargetMode="Externa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4.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4.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5.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6.png"/><Relationship Id="rId3" Type="http://schemas.openxmlformats.org/officeDocument/2006/relationships/image" Target="../media/image27.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6.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0.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Prasanth Nandanuru ,…"/>
          <p:cNvSpPr txBox="1"/>
          <p:nvPr>
            <p:ph type="body" idx="21"/>
          </p:nvPr>
        </p:nvSpPr>
        <p:spPr>
          <a:xfrm>
            <a:off x="14990762" y="11091884"/>
            <a:ext cx="8858594" cy="2131307"/>
          </a:xfrm>
          <a:prstGeom prst="rect">
            <a:avLst/>
          </a:prstGeom>
          <a:extLst>
            <a:ext uri="{C572A759-6A51-4108-AA02-DFA0A04FC94B}">
              <ma14:wrappingTextBoxFlag xmlns:ma14="http://schemas.microsoft.com/office/mac/drawingml/2011/main" val="1"/>
            </a:ext>
          </a:extLst>
        </p:spPr>
        <p:txBody>
          <a:bodyPr/>
          <a:lstStyle/>
          <a:p>
            <a:pPr>
              <a:defRPr sz="4100"/>
            </a:pPr>
            <a:r>
              <a:t>Prasanth Nandanuru , </a:t>
            </a:r>
          </a:p>
          <a:p>
            <a:pPr>
              <a:defRPr sz="4100"/>
            </a:pPr>
            <a:r>
              <a:t>Distinguished Engineer ,Wellsfargo</a:t>
            </a:r>
          </a:p>
        </p:txBody>
      </p:sp>
      <p:sp>
        <p:nvSpPr>
          <p:cNvPr id="152" name="Advancements in Forecasting"/>
          <p:cNvSpPr txBox="1"/>
          <p:nvPr>
            <p:ph type="ctrTitle"/>
          </p:nvPr>
        </p:nvSpPr>
        <p:spPr>
          <a:xfrm>
            <a:off x="1206498" y="2346391"/>
            <a:ext cx="21971004" cy="4648201"/>
          </a:xfrm>
          <a:prstGeom prst="rect">
            <a:avLst/>
          </a:prstGeom>
        </p:spPr>
        <p:txBody>
          <a:bodyPr/>
          <a:lstStyle/>
          <a:p>
            <a:pPr/>
            <a:r>
              <a:t>Advancements in Forecasting</a:t>
            </a:r>
          </a:p>
        </p:txBody>
      </p:sp>
      <p:sp>
        <p:nvSpPr>
          <p:cNvPr id="153" name="Strategy for choosing right forecasting techniques"/>
          <p:cNvSpPr txBox="1"/>
          <p:nvPr>
            <p:ph type="subTitle" sz="quarter" idx="1"/>
          </p:nvPr>
        </p:nvSpPr>
        <p:spPr>
          <a:xfrm>
            <a:off x="1206500" y="6923153"/>
            <a:ext cx="21971000" cy="1905001"/>
          </a:xfrm>
          <a:prstGeom prst="rect">
            <a:avLst/>
          </a:prstGeom>
        </p:spPr>
        <p:txBody>
          <a:bodyPr/>
          <a:lstStyle/>
          <a:p>
            <a:pPr/>
            <a:r>
              <a:t>Strategy for choosing right forecasting techniques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8" name="Image" descr="Image"/>
          <p:cNvPicPr>
            <a:picLocks noChangeAspect="1"/>
          </p:cNvPicPr>
          <p:nvPr/>
        </p:nvPicPr>
        <p:blipFill>
          <a:blip r:embed="rId2">
            <a:extLst/>
          </a:blip>
          <a:stretch>
            <a:fillRect/>
          </a:stretch>
        </p:blipFill>
        <p:spPr>
          <a:xfrm>
            <a:off x="441666" y="2515641"/>
            <a:ext cx="11874501" cy="5435601"/>
          </a:xfrm>
          <a:prstGeom prst="rect">
            <a:avLst/>
          </a:prstGeom>
          <a:ln w="12700">
            <a:miter lim="400000"/>
          </a:ln>
        </p:spPr>
      </p:pic>
      <p:pic>
        <p:nvPicPr>
          <p:cNvPr id="199" name="Image" descr="Image"/>
          <p:cNvPicPr>
            <a:picLocks noChangeAspect="1"/>
          </p:cNvPicPr>
          <p:nvPr/>
        </p:nvPicPr>
        <p:blipFill>
          <a:blip r:embed="rId3">
            <a:extLst/>
          </a:blip>
          <a:stretch>
            <a:fillRect/>
          </a:stretch>
        </p:blipFill>
        <p:spPr>
          <a:xfrm>
            <a:off x="361005" y="8421826"/>
            <a:ext cx="12979401" cy="4610101"/>
          </a:xfrm>
          <a:prstGeom prst="rect">
            <a:avLst/>
          </a:prstGeom>
          <a:ln w="12700">
            <a:miter lim="400000"/>
          </a:ln>
        </p:spPr>
      </p:pic>
      <p:sp>
        <p:nvSpPr>
          <p:cNvPr id="200" name="Same Features with multiple models…"/>
          <p:cNvSpPr txBox="1"/>
          <p:nvPr/>
        </p:nvSpPr>
        <p:spPr>
          <a:xfrm>
            <a:off x="13444677" y="4161400"/>
            <a:ext cx="6130443" cy="15662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Same Features with multiple models</a:t>
            </a:r>
          </a:p>
          <a:p>
            <a:pPr algn="l"/>
            <a:r>
              <a:t>Each model predicts different target variable</a:t>
            </a:r>
          </a:p>
          <a:p>
            <a:pPr algn="l"/>
            <a:r>
              <a:t>High maintenance and inefficient</a:t>
            </a:r>
          </a:p>
        </p:txBody>
      </p:sp>
      <p:sp>
        <p:nvSpPr>
          <p:cNvPr id="201" name="Different features…"/>
          <p:cNvSpPr txBox="1"/>
          <p:nvPr/>
        </p:nvSpPr>
        <p:spPr>
          <a:xfrm>
            <a:off x="13484893" y="8640267"/>
            <a:ext cx="6575146" cy="15662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Different features </a:t>
            </a:r>
          </a:p>
          <a:p>
            <a:pPr algn="l"/>
            <a:r>
              <a:t>Same Model predicts target variable recursively</a:t>
            </a:r>
          </a:p>
          <a:p>
            <a:pPr algn="l"/>
            <a:r>
              <a:t>Efficient and low maintenance</a:t>
            </a:r>
          </a:p>
        </p:txBody>
      </p:sp>
      <p:sp>
        <p:nvSpPr>
          <p:cNvPr id="202" name="Time Series - ML Forecasting techniques"/>
          <p:cNvSpPr txBox="1"/>
          <p:nvPr>
            <p:ph type="title" idx="4294967295"/>
          </p:nvPr>
        </p:nvSpPr>
        <p:spPr>
          <a:xfrm>
            <a:off x="52577" y="89245"/>
            <a:ext cx="21971001" cy="965050"/>
          </a:xfrm>
          <a:prstGeom prst="rect">
            <a:avLst/>
          </a:prstGeom>
        </p:spPr>
        <p:txBody>
          <a:bodyPr/>
          <a:lstStyle>
            <a:lvl1pPr>
              <a:defRPr spc="-107" sz="5400"/>
            </a:lvl1pPr>
          </a:lstStyle>
          <a:p>
            <a:pPr/>
            <a:r>
              <a:t>Time Series - ML Forecasting techniques</a:t>
            </a:r>
          </a:p>
        </p:txBody>
      </p:sp>
      <p:sp>
        <p:nvSpPr>
          <p:cNvPr id="203" name="Date"/>
          <p:cNvSpPr txBox="1"/>
          <p:nvPr/>
        </p:nvSpPr>
        <p:spPr>
          <a:xfrm>
            <a:off x="707980" y="3005039"/>
            <a:ext cx="79735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Date</a:t>
            </a:r>
          </a:p>
        </p:txBody>
      </p:sp>
      <p:sp>
        <p:nvSpPr>
          <p:cNvPr id="204" name="Position…"/>
          <p:cNvSpPr txBox="1"/>
          <p:nvPr/>
        </p:nvSpPr>
        <p:spPr>
          <a:xfrm>
            <a:off x="2379940" y="2889082"/>
            <a:ext cx="1383793" cy="69297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pPr>
            <a:r>
              <a:t>Position </a:t>
            </a:r>
          </a:p>
          <a:p>
            <a:pPr>
              <a:defRPr b="1" sz="1500"/>
            </a:pPr>
            <a:r>
              <a:t>(USD in K)</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6" name="Image" descr="Image"/>
          <p:cNvPicPr>
            <a:picLocks noChangeAspect="1"/>
          </p:cNvPicPr>
          <p:nvPr/>
        </p:nvPicPr>
        <p:blipFill>
          <a:blip r:embed="rId2">
            <a:extLst/>
          </a:blip>
          <a:stretch>
            <a:fillRect/>
          </a:stretch>
        </p:blipFill>
        <p:spPr>
          <a:xfrm>
            <a:off x="1825869" y="2189242"/>
            <a:ext cx="13792201" cy="4216401"/>
          </a:xfrm>
          <a:prstGeom prst="rect">
            <a:avLst/>
          </a:prstGeom>
          <a:ln w="12700">
            <a:miter lim="400000"/>
          </a:ln>
        </p:spPr>
      </p:pic>
      <p:pic>
        <p:nvPicPr>
          <p:cNvPr id="207" name="Image" descr="Image"/>
          <p:cNvPicPr>
            <a:picLocks noChangeAspect="1"/>
          </p:cNvPicPr>
          <p:nvPr/>
        </p:nvPicPr>
        <p:blipFill>
          <a:blip r:embed="rId3">
            <a:extLst/>
          </a:blip>
          <a:stretch>
            <a:fillRect/>
          </a:stretch>
        </p:blipFill>
        <p:spPr>
          <a:xfrm>
            <a:off x="1789136" y="6516646"/>
            <a:ext cx="9703461" cy="2816308"/>
          </a:xfrm>
          <a:prstGeom prst="rect">
            <a:avLst/>
          </a:prstGeom>
          <a:ln w="12700">
            <a:miter lim="400000"/>
          </a:ln>
        </p:spPr>
      </p:pic>
      <p:sp>
        <p:nvSpPr>
          <p:cNvPr id="208" name="STORE 1"/>
          <p:cNvSpPr txBox="1"/>
          <p:nvPr/>
        </p:nvSpPr>
        <p:spPr>
          <a:xfrm>
            <a:off x="441596" y="2479692"/>
            <a:ext cx="136763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STORE 1</a:t>
            </a:r>
          </a:p>
        </p:txBody>
      </p:sp>
      <p:sp>
        <p:nvSpPr>
          <p:cNvPr id="209" name="STORE 2"/>
          <p:cNvSpPr txBox="1"/>
          <p:nvPr/>
        </p:nvSpPr>
        <p:spPr>
          <a:xfrm>
            <a:off x="441596" y="3169400"/>
            <a:ext cx="1367639"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STORE 2</a:t>
            </a:r>
          </a:p>
        </p:txBody>
      </p:sp>
      <p:sp>
        <p:nvSpPr>
          <p:cNvPr id="210" name="STORE 3"/>
          <p:cNvSpPr txBox="1"/>
          <p:nvPr/>
        </p:nvSpPr>
        <p:spPr>
          <a:xfrm>
            <a:off x="441596" y="3859108"/>
            <a:ext cx="1367639"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STORE 3</a:t>
            </a:r>
          </a:p>
        </p:txBody>
      </p:sp>
      <p:sp>
        <p:nvSpPr>
          <p:cNvPr id="211" name="T0"/>
          <p:cNvSpPr txBox="1"/>
          <p:nvPr/>
        </p:nvSpPr>
        <p:spPr>
          <a:xfrm>
            <a:off x="2134010" y="1616874"/>
            <a:ext cx="458725"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T0</a:t>
            </a:r>
          </a:p>
        </p:txBody>
      </p:sp>
      <p:sp>
        <p:nvSpPr>
          <p:cNvPr id="212" name="T1"/>
          <p:cNvSpPr txBox="1"/>
          <p:nvPr/>
        </p:nvSpPr>
        <p:spPr>
          <a:xfrm>
            <a:off x="3555237" y="1616874"/>
            <a:ext cx="458725"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T1</a:t>
            </a:r>
          </a:p>
        </p:txBody>
      </p:sp>
      <p:sp>
        <p:nvSpPr>
          <p:cNvPr id="213" name="T2"/>
          <p:cNvSpPr txBox="1"/>
          <p:nvPr/>
        </p:nvSpPr>
        <p:spPr>
          <a:xfrm>
            <a:off x="4976465" y="1616874"/>
            <a:ext cx="458725"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T2</a:t>
            </a:r>
          </a:p>
        </p:txBody>
      </p:sp>
      <p:sp>
        <p:nvSpPr>
          <p:cNvPr id="214" name="Tt"/>
          <p:cNvSpPr txBox="1"/>
          <p:nvPr/>
        </p:nvSpPr>
        <p:spPr>
          <a:xfrm>
            <a:off x="11999366" y="1616874"/>
            <a:ext cx="385268"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Tt</a:t>
            </a:r>
          </a:p>
        </p:txBody>
      </p:sp>
      <p:sp>
        <p:nvSpPr>
          <p:cNvPr id="215" name="STORE n"/>
          <p:cNvSpPr txBox="1"/>
          <p:nvPr/>
        </p:nvSpPr>
        <p:spPr>
          <a:xfrm>
            <a:off x="441596" y="8731609"/>
            <a:ext cx="136763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STORE n</a:t>
            </a:r>
          </a:p>
        </p:txBody>
      </p:sp>
      <p:sp>
        <p:nvSpPr>
          <p:cNvPr id="216" name="Cross Validation Data"/>
          <p:cNvSpPr txBox="1"/>
          <p:nvPr/>
        </p:nvSpPr>
        <p:spPr>
          <a:xfrm>
            <a:off x="12041980" y="7825415"/>
            <a:ext cx="303855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Cross Validation Data</a:t>
            </a:r>
          </a:p>
        </p:txBody>
      </p:sp>
      <p:sp>
        <p:nvSpPr>
          <p:cNvPr id="217" name="Time Series - Cross Validation"/>
          <p:cNvSpPr txBox="1"/>
          <p:nvPr>
            <p:ph type="title" idx="4294967295"/>
          </p:nvPr>
        </p:nvSpPr>
        <p:spPr>
          <a:xfrm>
            <a:off x="333931" y="6532"/>
            <a:ext cx="21971001" cy="965050"/>
          </a:xfrm>
          <a:prstGeom prst="rect">
            <a:avLst/>
          </a:prstGeom>
        </p:spPr>
        <p:txBody>
          <a:bodyPr/>
          <a:lstStyle>
            <a:lvl1pPr>
              <a:defRPr spc="-107" sz="5400"/>
            </a:lvl1pPr>
          </a:lstStyle>
          <a:p>
            <a:pPr/>
            <a:r>
              <a:t>Time Series - Cross Validation</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9" name="Image" descr="Image"/>
          <p:cNvPicPr>
            <a:picLocks noChangeAspect="1"/>
          </p:cNvPicPr>
          <p:nvPr/>
        </p:nvPicPr>
        <p:blipFill>
          <a:blip r:embed="rId2">
            <a:extLst/>
          </a:blip>
          <a:stretch>
            <a:fillRect/>
          </a:stretch>
        </p:blipFill>
        <p:spPr>
          <a:xfrm>
            <a:off x="471463" y="1295009"/>
            <a:ext cx="16096706" cy="12115801"/>
          </a:xfrm>
          <a:prstGeom prst="rect">
            <a:avLst/>
          </a:prstGeom>
          <a:ln w="12700">
            <a:miter lim="400000"/>
          </a:ln>
        </p:spPr>
      </p:pic>
      <p:sp>
        <p:nvSpPr>
          <p:cNvPr id="220" name="Distributed Training and Serving"/>
          <p:cNvSpPr txBox="1"/>
          <p:nvPr>
            <p:ph type="title" idx="4294967295"/>
          </p:nvPr>
        </p:nvSpPr>
        <p:spPr>
          <a:xfrm>
            <a:off x="250542" y="32095"/>
            <a:ext cx="21792221" cy="928636"/>
          </a:xfrm>
          <a:prstGeom prst="rect">
            <a:avLst/>
          </a:prstGeom>
        </p:spPr>
        <p:txBody>
          <a:bodyPr/>
          <a:lstStyle>
            <a:lvl1pPr defTabSz="2413955">
              <a:defRPr spc="-106" sz="5346"/>
            </a:lvl1pPr>
          </a:lstStyle>
          <a:p>
            <a:pPr/>
            <a:r>
              <a:t>Distributed Training and Serving</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2" name="Image" descr="Image"/>
          <p:cNvPicPr>
            <a:picLocks noChangeAspect="1"/>
          </p:cNvPicPr>
          <p:nvPr/>
        </p:nvPicPr>
        <p:blipFill>
          <a:blip r:embed="rId2">
            <a:extLst/>
          </a:blip>
          <a:stretch>
            <a:fillRect/>
          </a:stretch>
        </p:blipFill>
        <p:spPr>
          <a:xfrm>
            <a:off x="14023345" y="4390851"/>
            <a:ext cx="9664701" cy="4003371"/>
          </a:xfrm>
          <a:prstGeom prst="rect">
            <a:avLst/>
          </a:prstGeom>
          <a:ln w="12700">
            <a:miter lim="400000"/>
          </a:ln>
        </p:spPr>
      </p:pic>
      <p:pic>
        <p:nvPicPr>
          <p:cNvPr id="223" name="Image" descr="Image"/>
          <p:cNvPicPr>
            <a:picLocks noChangeAspect="1"/>
          </p:cNvPicPr>
          <p:nvPr/>
        </p:nvPicPr>
        <p:blipFill>
          <a:blip r:embed="rId3">
            <a:extLst/>
          </a:blip>
          <a:stretch>
            <a:fillRect/>
          </a:stretch>
        </p:blipFill>
        <p:spPr>
          <a:xfrm>
            <a:off x="2310876" y="2591883"/>
            <a:ext cx="11379201" cy="10267951"/>
          </a:xfrm>
          <a:prstGeom prst="rect">
            <a:avLst/>
          </a:prstGeom>
          <a:ln w="12700">
            <a:miter lim="400000"/>
          </a:ln>
        </p:spPr>
      </p:pic>
      <p:sp>
        <p:nvSpPr>
          <p:cNvPr id="224" name="TimeSteps"/>
          <p:cNvSpPr txBox="1"/>
          <p:nvPr/>
        </p:nvSpPr>
        <p:spPr>
          <a:xfrm>
            <a:off x="6948055" y="12938257"/>
            <a:ext cx="1570940"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TimeSteps</a:t>
            </a:r>
          </a:p>
        </p:txBody>
      </p:sp>
      <p:sp>
        <p:nvSpPr>
          <p:cNvPr id="225" name="Cash Forecast"/>
          <p:cNvSpPr txBox="1"/>
          <p:nvPr/>
        </p:nvSpPr>
        <p:spPr>
          <a:xfrm>
            <a:off x="148234" y="6632962"/>
            <a:ext cx="2174749"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Cash Forecast </a:t>
            </a:r>
          </a:p>
        </p:txBody>
      </p:sp>
      <p:sp>
        <p:nvSpPr>
          <p:cNvPr id="226" name="Time Series - Fat Tails Problem"/>
          <p:cNvSpPr txBox="1"/>
          <p:nvPr>
            <p:ph type="title" idx="4294967295"/>
          </p:nvPr>
        </p:nvSpPr>
        <p:spPr>
          <a:xfrm>
            <a:off x="240963" y="126640"/>
            <a:ext cx="21971001" cy="965050"/>
          </a:xfrm>
          <a:prstGeom prst="rect">
            <a:avLst/>
          </a:prstGeom>
        </p:spPr>
        <p:txBody>
          <a:bodyPr/>
          <a:lstStyle>
            <a:lvl1pPr>
              <a:defRPr spc="-107" sz="5400"/>
            </a:lvl1pPr>
          </a:lstStyle>
          <a:p>
            <a:pPr/>
            <a:r>
              <a:t>Time Series - Fat Tails Problem</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8" name="Image" descr="Image"/>
          <p:cNvPicPr>
            <a:picLocks noChangeAspect="1"/>
          </p:cNvPicPr>
          <p:nvPr/>
        </p:nvPicPr>
        <p:blipFill>
          <a:blip r:embed="rId2">
            <a:extLst/>
          </a:blip>
          <a:stretch>
            <a:fillRect/>
          </a:stretch>
        </p:blipFill>
        <p:spPr>
          <a:xfrm>
            <a:off x="1708150" y="8159750"/>
            <a:ext cx="9690100" cy="3848100"/>
          </a:xfrm>
          <a:prstGeom prst="rect">
            <a:avLst/>
          </a:prstGeom>
          <a:ln w="12700">
            <a:miter lim="400000"/>
          </a:ln>
        </p:spPr>
      </p:pic>
      <p:pic>
        <p:nvPicPr>
          <p:cNvPr id="229" name="Image" descr="Image"/>
          <p:cNvPicPr>
            <a:picLocks noChangeAspect="1"/>
          </p:cNvPicPr>
          <p:nvPr/>
        </p:nvPicPr>
        <p:blipFill>
          <a:blip r:embed="rId3">
            <a:extLst/>
          </a:blip>
          <a:stretch>
            <a:fillRect/>
          </a:stretch>
        </p:blipFill>
        <p:spPr>
          <a:xfrm>
            <a:off x="1727200" y="2520950"/>
            <a:ext cx="9652000" cy="3848100"/>
          </a:xfrm>
          <a:prstGeom prst="rect">
            <a:avLst/>
          </a:prstGeom>
          <a:ln w="12700">
            <a:miter lim="400000"/>
          </a:ln>
        </p:spPr>
      </p:pic>
      <p:sp>
        <p:nvSpPr>
          <p:cNvPr id="230" name="Anomaly Detection -Traditional approach"/>
          <p:cNvSpPr txBox="1"/>
          <p:nvPr>
            <p:ph type="title" idx="4294967295"/>
          </p:nvPr>
        </p:nvSpPr>
        <p:spPr>
          <a:xfrm>
            <a:off x="250542" y="32095"/>
            <a:ext cx="21792221" cy="928636"/>
          </a:xfrm>
          <a:prstGeom prst="rect">
            <a:avLst/>
          </a:prstGeom>
        </p:spPr>
        <p:txBody>
          <a:bodyPr/>
          <a:lstStyle>
            <a:lvl1pPr defTabSz="2413955">
              <a:defRPr spc="-106" sz="5346"/>
            </a:lvl1pPr>
          </a:lstStyle>
          <a:p>
            <a:pPr/>
            <a:r>
              <a:t>Anomaly Detection -Traditional approach</a:t>
            </a:r>
          </a:p>
        </p:txBody>
      </p:sp>
      <p:sp>
        <p:nvSpPr>
          <p:cNvPr id="231" name="Correct the Series using : Standard Deviation using Seasonal Method"/>
          <p:cNvSpPr txBox="1"/>
          <p:nvPr/>
        </p:nvSpPr>
        <p:spPr>
          <a:xfrm>
            <a:off x="13274598" y="1839570"/>
            <a:ext cx="10230003"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Correct the Series using : Standard Deviation using Seasonal Method </a:t>
            </a:r>
          </a:p>
        </p:txBody>
      </p:sp>
      <p:pic>
        <p:nvPicPr>
          <p:cNvPr id="232" name="Image" descr="Image"/>
          <p:cNvPicPr>
            <a:picLocks noChangeAspect="1"/>
          </p:cNvPicPr>
          <p:nvPr/>
        </p:nvPicPr>
        <p:blipFill>
          <a:blip r:embed="rId4">
            <a:extLst/>
          </a:blip>
          <a:stretch>
            <a:fillRect/>
          </a:stretch>
        </p:blipFill>
        <p:spPr>
          <a:xfrm>
            <a:off x="13290550" y="2559050"/>
            <a:ext cx="9588500" cy="3771900"/>
          </a:xfrm>
          <a:prstGeom prst="rect">
            <a:avLst/>
          </a:prstGeom>
          <a:ln w="12700">
            <a:miter lim="400000"/>
          </a:ln>
        </p:spPr>
      </p:pic>
      <p:pic>
        <p:nvPicPr>
          <p:cNvPr id="233" name="Image" descr="Image"/>
          <p:cNvPicPr>
            <a:picLocks noChangeAspect="1"/>
          </p:cNvPicPr>
          <p:nvPr/>
        </p:nvPicPr>
        <p:blipFill>
          <a:blip r:embed="rId5">
            <a:extLst/>
          </a:blip>
          <a:stretch>
            <a:fillRect/>
          </a:stretch>
        </p:blipFill>
        <p:spPr>
          <a:xfrm>
            <a:off x="13239750" y="8134350"/>
            <a:ext cx="9690100" cy="3898900"/>
          </a:xfrm>
          <a:prstGeom prst="rect">
            <a:avLst/>
          </a:prstGeom>
          <a:ln w="12700">
            <a:miter lim="400000"/>
          </a:ln>
        </p:spPr>
      </p:pic>
      <p:sp>
        <p:nvSpPr>
          <p:cNvPr id="234" name="Date Window"/>
          <p:cNvSpPr txBox="1"/>
          <p:nvPr/>
        </p:nvSpPr>
        <p:spPr>
          <a:xfrm>
            <a:off x="3666807" y="12223749"/>
            <a:ext cx="2775586" cy="5974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300"/>
            </a:lvl1pPr>
          </a:lstStyle>
          <a:p>
            <a:pPr/>
            <a:r>
              <a:t>Date Window</a:t>
            </a:r>
          </a:p>
        </p:txBody>
      </p:sp>
      <p:sp>
        <p:nvSpPr>
          <p:cNvPr id="235" name="C…"/>
          <p:cNvSpPr txBox="1"/>
          <p:nvPr/>
        </p:nvSpPr>
        <p:spPr>
          <a:xfrm>
            <a:off x="660584" y="2806059"/>
            <a:ext cx="759450" cy="76974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p>
          <a:p>
            <a:pPr>
              <a:defRPr b="1" sz="3100"/>
            </a:pPr>
            <a:r>
              <a:t>C</a:t>
            </a:r>
          </a:p>
          <a:p>
            <a:pPr>
              <a:defRPr b="1" sz="3100"/>
            </a:pPr>
            <a:r>
              <a:t>a</a:t>
            </a:r>
          </a:p>
          <a:p>
            <a:pPr>
              <a:defRPr b="1" sz="3100"/>
            </a:pPr>
            <a:r>
              <a:t>s</a:t>
            </a:r>
          </a:p>
          <a:p>
            <a:pPr>
              <a:defRPr b="1" sz="3100"/>
            </a:pPr>
            <a:r>
              <a:t>h</a:t>
            </a:r>
          </a:p>
          <a:p>
            <a:pPr>
              <a:defRPr b="1" sz="3100"/>
            </a:pPr>
          </a:p>
          <a:p>
            <a:pPr>
              <a:defRPr b="1" sz="3100"/>
            </a:pPr>
            <a:r>
              <a:t>P</a:t>
            </a:r>
          </a:p>
          <a:p>
            <a:pPr>
              <a:defRPr b="1" sz="3100"/>
            </a:pPr>
            <a:r>
              <a:t>o</a:t>
            </a:r>
          </a:p>
          <a:p>
            <a:pPr>
              <a:defRPr b="1" sz="3100"/>
            </a:pPr>
            <a:r>
              <a:t>s</a:t>
            </a:r>
          </a:p>
          <a:p>
            <a:pPr>
              <a:defRPr b="1" sz="3100"/>
            </a:pPr>
            <a:r>
              <a:t>i</a:t>
            </a:r>
          </a:p>
          <a:p>
            <a:pPr>
              <a:defRPr b="1" sz="3100"/>
            </a:pPr>
            <a:r>
              <a:t>t</a:t>
            </a:r>
          </a:p>
          <a:p>
            <a:pPr>
              <a:defRPr b="1" sz="3100"/>
            </a:pPr>
            <a:r>
              <a:t>i</a:t>
            </a:r>
          </a:p>
          <a:p>
            <a:pPr>
              <a:defRPr b="1" sz="3100"/>
            </a:pPr>
            <a:r>
              <a:t>o</a:t>
            </a:r>
          </a:p>
          <a:p>
            <a:pPr>
              <a:defRPr b="1" sz="3100"/>
            </a:pPr>
            <a:r>
              <a:t>n</a:t>
            </a:r>
          </a:p>
          <a:p>
            <a:pPr>
              <a:defRPr b="1" sz="3100"/>
            </a:pPr>
            <a:r>
              <a:t>s</a:t>
            </a:r>
          </a:p>
        </p:txBody>
      </p:sp>
      <p:sp>
        <p:nvSpPr>
          <p:cNvPr id="236" name="C…"/>
          <p:cNvSpPr txBox="1"/>
          <p:nvPr/>
        </p:nvSpPr>
        <p:spPr>
          <a:xfrm>
            <a:off x="12166784" y="2806059"/>
            <a:ext cx="759450" cy="76974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p>
          <a:p>
            <a:pPr>
              <a:defRPr b="1" sz="3100"/>
            </a:pPr>
            <a:r>
              <a:t>C</a:t>
            </a:r>
          </a:p>
          <a:p>
            <a:pPr>
              <a:defRPr b="1" sz="3100"/>
            </a:pPr>
            <a:r>
              <a:t>a</a:t>
            </a:r>
          </a:p>
          <a:p>
            <a:pPr>
              <a:defRPr b="1" sz="3100"/>
            </a:pPr>
            <a:r>
              <a:t>s</a:t>
            </a:r>
          </a:p>
          <a:p>
            <a:pPr>
              <a:defRPr b="1" sz="3100"/>
            </a:pPr>
            <a:r>
              <a:t>h</a:t>
            </a:r>
          </a:p>
          <a:p>
            <a:pPr>
              <a:defRPr b="1" sz="3100"/>
            </a:pPr>
          </a:p>
          <a:p>
            <a:pPr>
              <a:defRPr b="1" sz="3100"/>
            </a:pPr>
            <a:r>
              <a:t>P</a:t>
            </a:r>
          </a:p>
          <a:p>
            <a:pPr>
              <a:defRPr b="1" sz="3100"/>
            </a:pPr>
            <a:r>
              <a:t>o</a:t>
            </a:r>
          </a:p>
          <a:p>
            <a:pPr>
              <a:defRPr b="1" sz="3100"/>
            </a:pPr>
            <a:r>
              <a:t>s</a:t>
            </a:r>
          </a:p>
          <a:p>
            <a:pPr>
              <a:defRPr b="1" sz="3100"/>
            </a:pPr>
            <a:r>
              <a:t>i</a:t>
            </a:r>
          </a:p>
          <a:p>
            <a:pPr>
              <a:defRPr b="1" sz="3100"/>
            </a:pPr>
            <a:r>
              <a:t>t</a:t>
            </a:r>
          </a:p>
          <a:p>
            <a:pPr>
              <a:defRPr b="1" sz="3100"/>
            </a:pPr>
            <a:r>
              <a:t>i</a:t>
            </a:r>
          </a:p>
          <a:p>
            <a:pPr>
              <a:defRPr b="1" sz="3100"/>
            </a:pPr>
            <a:r>
              <a:t>o</a:t>
            </a:r>
          </a:p>
          <a:p>
            <a:pPr>
              <a:defRPr b="1" sz="3100"/>
            </a:pPr>
            <a:r>
              <a:t>n</a:t>
            </a:r>
          </a:p>
          <a:p>
            <a:pPr>
              <a:defRPr b="1" sz="3100"/>
            </a:pPr>
            <a:r>
              <a:t>s</a:t>
            </a:r>
          </a:p>
        </p:txBody>
      </p:sp>
      <p:sp>
        <p:nvSpPr>
          <p:cNvPr id="237" name="Date Window"/>
          <p:cNvSpPr txBox="1"/>
          <p:nvPr/>
        </p:nvSpPr>
        <p:spPr>
          <a:xfrm>
            <a:off x="16062007" y="12223749"/>
            <a:ext cx="2775586" cy="5974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300"/>
            </a:lvl1pPr>
          </a:lstStyle>
          <a:p>
            <a:pPr/>
            <a:r>
              <a:t>Date Window</a:t>
            </a:r>
          </a:p>
        </p:txBody>
      </p:sp>
      <p:sp>
        <p:nvSpPr>
          <p:cNvPr id="238" name="Anomaly in TimeSeries"/>
          <p:cNvSpPr txBox="1"/>
          <p:nvPr/>
        </p:nvSpPr>
        <p:spPr>
          <a:xfrm>
            <a:off x="3880713" y="1852270"/>
            <a:ext cx="351617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Anomaly in TimeSeries </a:t>
            </a:r>
          </a:p>
        </p:txBody>
      </p:sp>
      <p:sp>
        <p:nvSpPr>
          <p:cNvPr id="239" name="Prediction on Anomaly Timeseries"/>
          <p:cNvSpPr txBox="1"/>
          <p:nvPr/>
        </p:nvSpPr>
        <p:spPr>
          <a:xfrm>
            <a:off x="3101949" y="7287870"/>
            <a:ext cx="507370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Prediction on Anomaly Timeseries</a:t>
            </a:r>
          </a:p>
        </p:txBody>
      </p:sp>
      <p:sp>
        <p:nvSpPr>
          <p:cNvPr id="240" name="Prediction on Corrected TimeSeries"/>
          <p:cNvSpPr txBox="1"/>
          <p:nvPr/>
        </p:nvSpPr>
        <p:spPr>
          <a:xfrm>
            <a:off x="14796668" y="7287870"/>
            <a:ext cx="530626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Prediction on Corrected TimeSeries</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Need for Synthetic Data"/>
          <p:cNvSpPr txBox="1"/>
          <p:nvPr>
            <p:ph type="title" idx="4294967295"/>
          </p:nvPr>
        </p:nvSpPr>
        <p:spPr>
          <a:xfrm>
            <a:off x="437919" y="306729"/>
            <a:ext cx="21971001" cy="1433163"/>
          </a:xfrm>
          <a:prstGeom prst="rect">
            <a:avLst/>
          </a:prstGeom>
        </p:spPr>
        <p:txBody>
          <a:bodyPr/>
          <a:lstStyle>
            <a:lvl1pPr>
              <a:defRPr spc="-107" sz="5400"/>
            </a:lvl1pPr>
          </a:lstStyle>
          <a:p>
            <a:pPr/>
            <a:r>
              <a:t>Need for Synthetic Data</a:t>
            </a:r>
          </a:p>
        </p:txBody>
      </p:sp>
      <p:sp>
        <p:nvSpPr>
          <p:cNvPr id="243" name="Privacy and Confidentiality :PII and Regulations-GDPR/CCPA/PCI…"/>
          <p:cNvSpPr txBox="1"/>
          <p:nvPr/>
        </p:nvSpPr>
        <p:spPr>
          <a:xfrm>
            <a:off x="678143" y="2609812"/>
            <a:ext cx="22431852" cy="71693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5300"/>
            </a:pPr>
            <a:r>
              <a:t>Privacy and Confidentiality :PII and Regulations-GDPR/CCPA/PCI </a:t>
            </a:r>
          </a:p>
          <a:p>
            <a:pPr algn="l">
              <a:defRPr sz="5300"/>
            </a:pPr>
          </a:p>
          <a:p>
            <a:pPr algn="l">
              <a:defRPr sz="5300"/>
            </a:pPr>
            <a:r>
              <a:t>Simulations : Planning and A/B Testing</a:t>
            </a:r>
          </a:p>
          <a:p>
            <a:pPr algn="l">
              <a:defRPr sz="5300"/>
            </a:pPr>
          </a:p>
          <a:p>
            <a:pPr algn="l">
              <a:defRPr sz="5300"/>
            </a:pPr>
            <a:r>
              <a:t>Anomalies in real data</a:t>
            </a:r>
          </a:p>
          <a:p>
            <a:pPr algn="l">
              <a:defRPr sz="5300"/>
            </a:pPr>
          </a:p>
          <a:p>
            <a:pPr algn="l">
              <a:defRPr sz="5300"/>
            </a:pPr>
            <a:r>
              <a:t>Data corruption </a:t>
            </a:r>
          </a:p>
          <a:p>
            <a:pPr algn="l">
              <a:defRPr sz="5300"/>
            </a:pPr>
          </a:p>
          <a:p>
            <a:pPr algn="l">
              <a:defRPr sz="5300"/>
            </a:pPr>
            <a:r>
              <a:t>Research and Collaboration : Academia and joint collaborations </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5" name="Image" descr="Image"/>
          <p:cNvPicPr>
            <a:picLocks noChangeAspect="1"/>
          </p:cNvPicPr>
          <p:nvPr/>
        </p:nvPicPr>
        <p:blipFill>
          <a:blip r:embed="rId2">
            <a:extLst/>
          </a:blip>
          <a:stretch>
            <a:fillRect/>
          </a:stretch>
        </p:blipFill>
        <p:spPr>
          <a:xfrm>
            <a:off x="799655" y="7251903"/>
            <a:ext cx="10668001" cy="6293752"/>
          </a:xfrm>
          <a:prstGeom prst="rect">
            <a:avLst/>
          </a:prstGeom>
          <a:ln w="12700">
            <a:miter lim="400000"/>
          </a:ln>
        </p:spPr>
      </p:pic>
      <p:pic>
        <p:nvPicPr>
          <p:cNvPr id="246" name="Image" descr="Image"/>
          <p:cNvPicPr>
            <a:picLocks noChangeAspect="1"/>
          </p:cNvPicPr>
          <p:nvPr/>
        </p:nvPicPr>
        <p:blipFill>
          <a:blip r:embed="rId3">
            <a:extLst/>
          </a:blip>
          <a:stretch>
            <a:fillRect/>
          </a:stretch>
        </p:blipFill>
        <p:spPr>
          <a:xfrm>
            <a:off x="1932072" y="828536"/>
            <a:ext cx="11112501" cy="6354429"/>
          </a:xfrm>
          <a:prstGeom prst="rect">
            <a:avLst/>
          </a:prstGeom>
          <a:ln w="12700">
            <a:miter lim="400000"/>
          </a:ln>
        </p:spPr>
      </p:pic>
      <p:sp>
        <p:nvSpPr>
          <p:cNvPr id="247" name="Two networks -Generator and Discriminator…"/>
          <p:cNvSpPr txBox="1"/>
          <p:nvPr/>
        </p:nvSpPr>
        <p:spPr>
          <a:xfrm>
            <a:off x="13006574" y="3765422"/>
            <a:ext cx="10882758" cy="61851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p>
          <a:p>
            <a:pPr algn="l">
              <a:defRPr sz="3500"/>
            </a:pPr>
            <a:r>
              <a:t>Two networks -Generator and Discriminator </a:t>
            </a:r>
          </a:p>
          <a:p>
            <a:pPr algn="l">
              <a:defRPr sz="3500"/>
            </a:pPr>
          </a:p>
          <a:p>
            <a:pPr algn="l">
              <a:defRPr sz="3500"/>
            </a:pPr>
            <a:r>
              <a:t>Generator (G) model tricks the Discriminator (D) model</a:t>
            </a:r>
          </a:p>
          <a:p>
            <a:pPr algn="l">
              <a:defRPr sz="3500"/>
            </a:pPr>
            <a:r>
              <a:t>to think generated model is real</a:t>
            </a:r>
          </a:p>
          <a:p>
            <a:pPr algn="l">
              <a:defRPr sz="3500"/>
            </a:pPr>
          </a:p>
          <a:p>
            <a:pPr algn="l">
              <a:defRPr sz="3500"/>
            </a:pPr>
            <a:r>
              <a:t>If Discriminator(D) chooses a fake image as real , </a:t>
            </a:r>
          </a:p>
          <a:p>
            <a:pPr algn="l">
              <a:defRPr sz="3500"/>
            </a:pPr>
            <a:r>
              <a:t>the Discriminator will adjust its model weights</a:t>
            </a:r>
          </a:p>
          <a:p>
            <a:pPr algn="l">
              <a:defRPr sz="3500"/>
            </a:pPr>
          </a:p>
          <a:p>
            <a:pPr algn="l">
              <a:defRPr sz="3500"/>
            </a:pPr>
            <a:r>
              <a:t>If Generator(G)  creates a fake image as real ,</a:t>
            </a:r>
          </a:p>
          <a:p>
            <a:pPr algn="l">
              <a:defRPr sz="3500"/>
            </a:pPr>
            <a:r>
              <a:t>the Generator will adjust its model weights</a:t>
            </a:r>
          </a:p>
        </p:txBody>
      </p:sp>
      <p:sp>
        <p:nvSpPr>
          <p:cNvPr id="248" name="GAN -Generative Adversarial Network"/>
          <p:cNvSpPr txBox="1"/>
          <p:nvPr>
            <p:ph type="title" idx="4294967295"/>
          </p:nvPr>
        </p:nvSpPr>
        <p:spPr>
          <a:xfrm>
            <a:off x="250542" y="32095"/>
            <a:ext cx="21792221" cy="928636"/>
          </a:xfrm>
          <a:prstGeom prst="rect">
            <a:avLst/>
          </a:prstGeom>
        </p:spPr>
        <p:txBody>
          <a:bodyPr/>
          <a:lstStyle>
            <a:lvl1pPr defTabSz="2413955">
              <a:defRPr spc="-106" sz="5346"/>
            </a:lvl1pPr>
          </a:lstStyle>
          <a:p>
            <a:pPr/>
            <a:r>
              <a:t>GAN -Generative Adversarial Network</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WGAN -Wasserstein GAN"/>
          <p:cNvSpPr txBox="1"/>
          <p:nvPr>
            <p:ph type="title" idx="4294967295"/>
          </p:nvPr>
        </p:nvSpPr>
        <p:spPr>
          <a:xfrm>
            <a:off x="52577" y="63845"/>
            <a:ext cx="21971001" cy="965050"/>
          </a:xfrm>
          <a:prstGeom prst="rect">
            <a:avLst/>
          </a:prstGeom>
        </p:spPr>
        <p:txBody>
          <a:bodyPr/>
          <a:lstStyle>
            <a:lvl1pPr>
              <a:defRPr spc="-107" sz="5400"/>
            </a:lvl1pPr>
          </a:lstStyle>
          <a:p>
            <a:pPr/>
            <a:r>
              <a:t>WGAN -Wasserstein GAN</a:t>
            </a:r>
          </a:p>
        </p:txBody>
      </p:sp>
      <p:sp>
        <p:nvSpPr>
          <p:cNvPr id="251" name="Challenges with classic GAN:…"/>
          <p:cNvSpPr txBox="1"/>
          <p:nvPr/>
        </p:nvSpPr>
        <p:spPr>
          <a:xfrm>
            <a:off x="677246" y="3387089"/>
            <a:ext cx="22431851" cy="69418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5000"/>
            </a:pPr>
            <a:r>
              <a:t>Challenges with classic GAN:</a:t>
            </a:r>
          </a:p>
          <a:p>
            <a:pPr marL="635000" indent="-635000" algn="l">
              <a:buSzPct val="123000"/>
              <a:buChar char="•"/>
              <a:defRPr sz="5000"/>
            </a:pPr>
            <a:r>
              <a:t>Mode Collapse (stuck in peak of distribution) </a:t>
            </a:r>
          </a:p>
          <a:p>
            <a:pPr marL="635000" indent="-635000" algn="l">
              <a:buSzPct val="123000"/>
              <a:buChar char="•"/>
              <a:defRPr sz="5000"/>
            </a:pPr>
            <a:r>
              <a:t>Loss value vs Quality of image</a:t>
            </a:r>
          </a:p>
          <a:p>
            <a:pPr marL="635000" indent="-635000" algn="l">
              <a:buSzPct val="123000"/>
              <a:buChar char="•"/>
              <a:defRPr sz="5000"/>
            </a:pPr>
            <a:r>
              <a:t>Flat Gradient - Distance between distributions is very large or very small</a:t>
            </a:r>
          </a:p>
          <a:p>
            <a:pPr marL="635000" indent="-635000" algn="l">
              <a:buSzPct val="123000"/>
              <a:buChar char="•"/>
              <a:defRPr sz="5000"/>
            </a:pPr>
            <a:r>
              <a:t>ARMA -Stationary</a:t>
            </a:r>
          </a:p>
          <a:p>
            <a:pPr algn="l">
              <a:defRPr sz="5000"/>
            </a:pPr>
          </a:p>
          <a:p>
            <a:pPr algn="l">
              <a:defRPr sz="5000"/>
            </a:pPr>
            <a:r>
              <a:t>WGAN :</a:t>
            </a:r>
          </a:p>
          <a:p>
            <a:pPr marL="635000" indent="-635000" algn="l">
              <a:buSzPct val="123000"/>
              <a:buChar char="•"/>
              <a:defRPr sz="5000"/>
            </a:pPr>
            <a:r>
              <a:t>Critic : No restrictions on value of critic  (0 to 1)</a:t>
            </a:r>
          </a:p>
          <a:p>
            <a:pPr marL="635000" indent="-635000" algn="l">
              <a:buSzPct val="123000"/>
              <a:buChar char="•"/>
              <a:defRPr sz="5000"/>
            </a:pPr>
            <a:r>
              <a:t>No more flat gradients</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3" name="Image" descr="Image"/>
          <p:cNvPicPr>
            <a:picLocks noChangeAspect="1"/>
          </p:cNvPicPr>
          <p:nvPr/>
        </p:nvPicPr>
        <p:blipFill>
          <a:blip r:embed="rId2">
            <a:extLst/>
          </a:blip>
          <a:stretch>
            <a:fillRect/>
          </a:stretch>
        </p:blipFill>
        <p:spPr>
          <a:xfrm>
            <a:off x="6543554" y="2186299"/>
            <a:ext cx="10160001" cy="9343402"/>
          </a:xfrm>
          <a:prstGeom prst="rect">
            <a:avLst/>
          </a:prstGeom>
          <a:ln w="12700">
            <a:miter lim="400000"/>
          </a:ln>
        </p:spPr>
      </p:pic>
      <p:sp>
        <p:nvSpPr>
          <p:cNvPr id="254" name="Generative Model  Trilemma"/>
          <p:cNvSpPr txBox="1"/>
          <p:nvPr>
            <p:ph type="title" idx="4294967295"/>
          </p:nvPr>
        </p:nvSpPr>
        <p:spPr>
          <a:xfrm>
            <a:off x="250542" y="32095"/>
            <a:ext cx="21792221" cy="928636"/>
          </a:xfrm>
          <a:prstGeom prst="rect">
            <a:avLst/>
          </a:prstGeom>
        </p:spPr>
        <p:txBody>
          <a:bodyPr/>
          <a:lstStyle>
            <a:lvl1pPr defTabSz="2413955">
              <a:defRPr spc="-106" sz="5346"/>
            </a:lvl1pPr>
          </a:lstStyle>
          <a:p>
            <a:pPr/>
            <a:r>
              <a:t>Generative Model  Trilemma</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TimeGAN"/>
          <p:cNvSpPr txBox="1"/>
          <p:nvPr>
            <p:ph type="title" idx="4294967295"/>
          </p:nvPr>
        </p:nvSpPr>
        <p:spPr>
          <a:xfrm>
            <a:off x="52577" y="63845"/>
            <a:ext cx="21971001" cy="965050"/>
          </a:xfrm>
          <a:prstGeom prst="rect">
            <a:avLst/>
          </a:prstGeom>
        </p:spPr>
        <p:txBody>
          <a:bodyPr/>
          <a:lstStyle>
            <a:lvl1pPr>
              <a:defRPr spc="-107" sz="5400"/>
            </a:lvl1pPr>
          </a:lstStyle>
          <a:p>
            <a:pPr/>
            <a:r>
              <a:t>TimeGAN</a:t>
            </a:r>
          </a:p>
        </p:txBody>
      </p:sp>
      <p:pic>
        <p:nvPicPr>
          <p:cNvPr id="257" name="Image" descr="Image"/>
          <p:cNvPicPr>
            <a:picLocks noChangeAspect="1"/>
          </p:cNvPicPr>
          <p:nvPr/>
        </p:nvPicPr>
        <p:blipFill>
          <a:blip r:embed="rId2">
            <a:extLst/>
          </a:blip>
          <a:stretch>
            <a:fillRect/>
          </a:stretch>
        </p:blipFill>
        <p:spPr>
          <a:xfrm>
            <a:off x="160418" y="1191948"/>
            <a:ext cx="12344470" cy="12264913"/>
          </a:xfrm>
          <a:prstGeom prst="rect">
            <a:avLst/>
          </a:prstGeom>
          <a:ln w="12700">
            <a:miter lim="400000"/>
          </a:ln>
        </p:spPr>
      </p:pic>
      <p:sp>
        <p:nvSpPr>
          <p:cNvPr id="258" name="Apart from Generator ,Discriminative models , there are Embedding and…"/>
          <p:cNvSpPr txBox="1"/>
          <p:nvPr/>
        </p:nvSpPr>
        <p:spPr>
          <a:xfrm>
            <a:off x="12858437" y="4644704"/>
            <a:ext cx="11108056" cy="535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406400" indent="-406400" algn="l" defTabSz="825500">
              <a:buSzPct val="123000"/>
              <a:buChar char="•"/>
              <a:defRPr sz="2500">
                <a:solidFill>
                  <a:srgbClr val="000000"/>
                </a:solidFill>
                <a:latin typeface="Helvetica Neue Medium"/>
                <a:ea typeface="Helvetica Neue Medium"/>
                <a:cs typeface="Helvetica Neue Medium"/>
                <a:sym typeface="Helvetica Neue Medium"/>
              </a:defRPr>
            </a:pPr>
            <a:r>
              <a:t>Apart from Generator ,Discriminative models , there are Embedding and </a:t>
            </a:r>
          </a:p>
          <a:p>
            <a:pPr lvl="1" algn="l" defTabSz="825500">
              <a:defRPr sz="2500">
                <a:solidFill>
                  <a:srgbClr val="000000"/>
                </a:solidFill>
                <a:latin typeface="Helvetica Neue Medium"/>
                <a:ea typeface="Helvetica Neue Medium"/>
                <a:cs typeface="Helvetica Neue Medium"/>
                <a:sym typeface="Helvetica Neue Medium"/>
              </a:defRPr>
            </a:pPr>
            <a:r>
              <a:t>Recovery models</a:t>
            </a:r>
          </a:p>
          <a:p>
            <a:pPr algn="l" defTabSz="825500">
              <a:defRPr sz="2500">
                <a:solidFill>
                  <a:srgbClr val="000000"/>
                </a:solidFill>
                <a:latin typeface="Helvetica Neue Medium"/>
                <a:ea typeface="Helvetica Neue Medium"/>
                <a:cs typeface="Helvetica Neue Medium"/>
                <a:sym typeface="Helvetica Neue Medium"/>
              </a:defRPr>
            </a:pPr>
          </a:p>
          <a:p>
            <a:pPr marL="406400" indent="-406400" algn="l" defTabSz="825500">
              <a:buSzPct val="123000"/>
              <a:buChar char="•"/>
              <a:defRPr sz="2500">
                <a:solidFill>
                  <a:srgbClr val="000000"/>
                </a:solidFill>
                <a:latin typeface="Helvetica Neue Medium"/>
                <a:ea typeface="Helvetica Neue Medium"/>
                <a:cs typeface="Helvetica Neue Medium"/>
                <a:sym typeface="Helvetica Neue Medium"/>
              </a:defRPr>
            </a:pPr>
            <a:r>
              <a:t>3 loss functions - Reconstruction , Supervised and Unsupervised </a:t>
            </a:r>
          </a:p>
          <a:p>
            <a:pPr marL="406400" indent="-406400" algn="l" defTabSz="825500">
              <a:buSzPct val="123000"/>
              <a:buChar char="•"/>
              <a:defRPr sz="2500">
                <a:solidFill>
                  <a:srgbClr val="000000"/>
                </a:solidFill>
                <a:latin typeface="Helvetica Neue Medium"/>
                <a:ea typeface="Helvetica Neue Medium"/>
                <a:cs typeface="Helvetica Neue Medium"/>
                <a:sym typeface="Helvetica Neue Medium"/>
              </a:defRPr>
            </a:pPr>
          </a:p>
          <a:p>
            <a:pPr marL="406400" indent="-406400" algn="l" defTabSz="825500">
              <a:buSzPct val="123000"/>
              <a:buChar char="•"/>
              <a:defRPr sz="2500">
                <a:solidFill>
                  <a:srgbClr val="000000"/>
                </a:solidFill>
                <a:latin typeface="Helvetica Neue Medium"/>
                <a:ea typeface="Helvetica Neue Medium"/>
                <a:cs typeface="Helvetica Neue Medium"/>
                <a:sym typeface="Helvetica Neue Medium"/>
              </a:defRPr>
            </a:pPr>
            <a:r>
              <a:t>Training: AutoEncoder for optimal reconstruction</a:t>
            </a:r>
          </a:p>
          <a:p>
            <a:pPr marL="406400" indent="-406400" algn="l" defTabSz="825500">
              <a:buSzPct val="123000"/>
              <a:buChar char="•"/>
              <a:defRPr sz="2500">
                <a:solidFill>
                  <a:srgbClr val="000000"/>
                </a:solidFill>
                <a:latin typeface="Helvetica Neue Medium"/>
                <a:ea typeface="Helvetica Neue Medium"/>
                <a:cs typeface="Helvetica Neue Medium"/>
                <a:sym typeface="Helvetica Neue Medium"/>
              </a:defRPr>
            </a:pPr>
          </a:p>
          <a:p>
            <a:pPr marL="406400" indent="-406400" algn="l" defTabSz="825500">
              <a:buSzPct val="123000"/>
              <a:buChar char="•"/>
              <a:defRPr sz="2500">
                <a:solidFill>
                  <a:srgbClr val="000000"/>
                </a:solidFill>
                <a:latin typeface="Helvetica Neue Medium"/>
                <a:ea typeface="Helvetica Neue Medium"/>
                <a:cs typeface="Helvetica Neue Medium"/>
                <a:sym typeface="Helvetica Neue Medium"/>
              </a:defRPr>
            </a:pPr>
            <a:r>
              <a:t>Training Supervisor to capture temporal behavior</a:t>
            </a:r>
          </a:p>
          <a:p>
            <a:pPr algn="l" defTabSz="825500">
              <a:defRPr sz="2500">
                <a:solidFill>
                  <a:srgbClr val="000000"/>
                </a:solidFill>
                <a:latin typeface="Helvetica Neue Medium"/>
                <a:ea typeface="Helvetica Neue Medium"/>
                <a:cs typeface="Helvetica Neue Medium"/>
                <a:sym typeface="Helvetica Neue Medium"/>
              </a:defRPr>
            </a:pPr>
          </a:p>
          <a:p>
            <a:pPr marL="406400" indent="-406400" algn="l" defTabSz="825500">
              <a:buSzPct val="123000"/>
              <a:buChar char="•"/>
              <a:defRPr sz="2500">
                <a:solidFill>
                  <a:srgbClr val="000000"/>
                </a:solidFill>
                <a:latin typeface="Helvetica Neue Medium"/>
                <a:ea typeface="Helvetica Neue Medium"/>
                <a:cs typeface="Helvetica Neue Medium"/>
                <a:sym typeface="Helvetica Neue Medium"/>
              </a:defRPr>
            </a:pPr>
            <a:r>
              <a:t>Training 4 models while minimizing the 3 loss functions</a:t>
            </a:r>
          </a:p>
          <a:p>
            <a:pPr algn="l" defTabSz="825500">
              <a:defRPr sz="2500">
                <a:solidFill>
                  <a:srgbClr val="000000"/>
                </a:solidFill>
                <a:latin typeface="Helvetica Neue Medium"/>
                <a:ea typeface="Helvetica Neue Medium"/>
                <a:cs typeface="Helvetica Neue Medium"/>
                <a:sym typeface="Helvetica Neue Medium"/>
              </a:defRPr>
            </a:pPr>
          </a:p>
          <a:p>
            <a:pPr marL="406400" indent="-406400" algn="l" defTabSz="825500">
              <a:buSzPct val="123000"/>
              <a:buChar char="•"/>
              <a:defRPr sz="2500">
                <a:solidFill>
                  <a:srgbClr val="000000"/>
                </a:solidFill>
                <a:latin typeface="Helvetica Neue Medium"/>
                <a:ea typeface="Helvetica Neue Medium"/>
                <a:cs typeface="Helvetica Neue Medium"/>
                <a:sym typeface="Helvetica Neue Medium"/>
              </a:defRPr>
            </a:pPr>
            <a:r>
              <a:t>Less sensitive to hyper parameters changes and more stable </a:t>
            </a:r>
          </a:p>
          <a:p>
            <a:pPr algn="l" defTabSz="825500">
              <a:defRPr sz="2500">
                <a:solidFill>
                  <a:srgbClr val="000000"/>
                </a:solidFill>
                <a:latin typeface="Helvetica Neue Medium"/>
                <a:ea typeface="Helvetica Neue Medium"/>
                <a:cs typeface="Helvetica Neue Medium"/>
                <a:sym typeface="Helvetica Neue Medium"/>
              </a:defRPr>
            </a:pPr>
            <a:r>
              <a:t>    training process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Disclaimer"/>
          <p:cNvSpPr txBox="1"/>
          <p:nvPr>
            <p:ph type="title" idx="4294967295"/>
          </p:nvPr>
        </p:nvSpPr>
        <p:spPr>
          <a:xfrm>
            <a:off x="708867" y="368596"/>
            <a:ext cx="21971001" cy="1433163"/>
          </a:xfrm>
          <a:prstGeom prst="rect">
            <a:avLst/>
          </a:prstGeom>
        </p:spPr>
        <p:txBody>
          <a:bodyPr/>
          <a:lstStyle>
            <a:lvl1pPr>
              <a:defRPr spc="-107" sz="5400"/>
            </a:lvl1pPr>
          </a:lstStyle>
          <a:p>
            <a:pPr/>
            <a:r>
              <a:t>Disclaimer</a:t>
            </a:r>
          </a:p>
        </p:txBody>
      </p:sp>
      <p:sp>
        <p:nvSpPr>
          <p:cNvPr id="156" name="Views and opinions expressed in my presentation are solely my own and do not necessarily reflect the views or opinions of my employer.While my presentation may touch on some of the work that I do at my company, it is important to note that the contents o"/>
          <p:cNvSpPr txBox="1"/>
          <p:nvPr/>
        </p:nvSpPr>
        <p:spPr>
          <a:xfrm>
            <a:off x="1796597" y="4358497"/>
            <a:ext cx="21803101" cy="34411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i="1" sz="3600">
                <a:latin typeface="Helvetica Neue Medium"/>
                <a:ea typeface="Helvetica Neue Medium"/>
                <a:cs typeface="Helvetica Neue Medium"/>
                <a:sym typeface="Helvetica Neue Medium"/>
              </a:defRPr>
            </a:pPr>
          </a:p>
          <a:p>
            <a:pPr algn="l">
              <a:defRPr i="1" sz="3600">
                <a:latin typeface="Helvetica Neue Medium"/>
                <a:ea typeface="Helvetica Neue Medium"/>
                <a:cs typeface="Helvetica Neue Medium"/>
                <a:sym typeface="Helvetica Neue Medium"/>
              </a:defRPr>
            </a:pPr>
            <a:r>
              <a:t>Views and opinions expressed in my presentation are solely my own and do not necessarily reflect the views or opinions of my employer.While my presentation may touch on some of the work that I do at my company, it is important to note that the contents of my speech are based on my own research, thoughts, and ideas. Any statements or recommendations made during my talk are not endorsed by my employer and should not be taken as official company positions or policies.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LSTM -Long Short Term Memory Models"/>
          <p:cNvSpPr txBox="1"/>
          <p:nvPr>
            <p:ph type="title"/>
          </p:nvPr>
        </p:nvSpPr>
        <p:spPr>
          <a:xfrm>
            <a:off x="275709" y="141748"/>
            <a:ext cx="21971001" cy="1433164"/>
          </a:xfrm>
          <a:prstGeom prst="rect">
            <a:avLst/>
          </a:prstGeom>
        </p:spPr>
        <p:txBody>
          <a:bodyPr/>
          <a:lstStyle>
            <a:lvl1pPr>
              <a:defRPr spc="-107" sz="5400"/>
            </a:lvl1pPr>
          </a:lstStyle>
          <a:p>
            <a:pPr/>
            <a:r>
              <a:t>LSTM -Long Short Term Memory Models</a:t>
            </a:r>
          </a:p>
        </p:txBody>
      </p:sp>
      <p:pic>
        <p:nvPicPr>
          <p:cNvPr id="261" name="Image" descr="Image"/>
          <p:cNvPicPr>
            <a:picLocks noChangeAspect="1"/>
          </p:cNvPicPr>
          <p:nvPr/>
        </p:nvPicPr>
        <p:blipFill>
          <a:blip r:embed="rId2">
            <a:extLst/>
          </a:blip>
          <a:stretch>
            <a:fillRect/>
          </a:stretch>
        </p:blipFill>
        <p:spPr>
          <a:xfrm>
            <a:off x="2251667" y="1542206"/>
            <a:ext cx="11808613" cy="11887733"/>
          </a:xfrm>
          <a:prstGeom prst="rect">
            <a:avLst/>
          </a:prstGeom>
          <a:ln w="12700">
            <a:miter lim="400000"/>
          </a:ln>
        </p:spPr>
      </p:pic>
      <p:pic>
        <p:nvPicPr>
          <p:cNvPr id="262" name="Image" descr="Image"/>
          <p:cNvPicPr>
            <a:picLocks noChangeAspect="1"/>
          </p:cNvPicPr>
          <p:nvPr/>
        </p:nvPicPr>
        <p:blipFill>
          <a:blip r:embed="rId3">
            <a:extLst/>
          </a:blip>
          <a:stretch>
            <a:fillRect/>
          </a:stretch>
        </p:blipFill>
        <p:spPr>
          <a:xfrm>
            <a:off x="15334324" y="4610100"/>
            <a:ext cx="6591301" cy="4495800"/>
          </a:xfrm>
          <a:prstGeom prst="rect">
            <a:avLst/>
          </a:prstGeom>
          <a:ln w="12700">
            <a:miter lim="400000"/>
          </a:ln>
        </p:spPr>
      </p:pic>
      <p:sp>
        <p:nvSpPr>
          <p:cNvPr id="263" name="Month ,Season ,day of week"/>
          <p:cNvSpPr txBox="1"/>
          <p:nvPr/>
        </p:nvSpPr>
        <p:spPr>
          <a:xfrm>
            <a:off x="18849627" y="4251688"/>
            <a:ext cx="2703678" cy="32451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600"/>
            </a:lvl1pPr>
          </a:lstStyle>
          <a:p>
            <a:pPr/>
            <a:r>
              <a:t>Month ,Season ,day of week</a:t>
            </a:r>
          </a:p>
        </p:txBody>
      </p:sp>
      <p:sp>
        <p:nvSpPr>
          <p:cNvPr id="264" name="#Deposits ,#Withdrawals #outages"/>
          <p:cNvSpPr txBox="1"/>
          <p:nvPr/>
        </p:nvSpPr>
        <p:spPr>
          <a:xfrm>
            <a:off x="15458287" y="4251688"/>
            <a:ext cx="3271826" cy="32451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600"/>
            </a:lvl1pPr>
          </a:lstStyle>
          <a:p>
            <a:pPr/>
            <a:r>
              <a:t>#Deposits ,#Withdrawals #outages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Deployment approaches"/>
          <p:cNvSpPr txBox="1"/>
          <p:nvPr>
            <p:ph type="title" idx="4294967295"/>
          </p:nvPr>
        </p:nvSpPr>
        <p:spPr>
          <a:xfrm>
            <a:off x="34144" y="-15147"/>
            <a:ext cx="21971001" cy="1433164"/>
          </a:xfrm>
          <a:prstGeom prst="rect">
            <a:avLst/>
          </a:prstGeom>
        </p:spPr>
        <p:txBody>
          <a:bodyPr/>
          <a:lstStyle>
            <a:lvl1pPr>
              <a:defRPr spc="-107" sz="5400"/>
            </a:lvl1pPr>
          </a:lstStyle>
          <a:p>
            <a:pPr/>
            <a:r>
              <a:t>Deployment approaches </a:t>
            </a:r>
          </a:p>
        </p:txBody>
      </p:sp>
      <p:pic>
        <p:nvPicPr>
          <p:cNvPr id="267" name="Image" descr="Image"/>
          <p:cNvPicPr>
            <a:picLocks noChangeAspect="1"/>
          </p:cNvPicPr>
          <p:nvPr/>
        </p:nvPicPr>
        <p:blipFill>
          <a:blip r:embed="rId2">
            <a:extLst/>
          </a:blip>
          <a:stretch>
            <a:fillRect/>
          </a:stretch>
        </p:blipFill>
        <p:spPr>
          <a:xfrm>
            <a:off x="5916083" y="1479550"/>
            <a:ext cx="8775701" cy="3746500"/>
          </a:xfrm>
          <a:prstGeom prst="rect">
            <a:avLst/>
          </a:prstGeom>
          <a:ln w="12700">
            <a:miter lim="400000"/>
          </a:ln>
        </p:spPr>
      </p:pic>
      <p:pic>
        <p:nvPicPr>
          <p:cNvPr id="268" name="Image" descr="Image"/>
          <p:cNvPicPr>
            <a:picLocks noChangeAspect="1"/>
          </p:cNvPicPr>
          <p:nvPr/>
        </p:nvPicPr>
        <p:blipFill>
          <a:blip r:embed="rId3">
            <a:extLst/>
          </a:blip>
          <a:stretch>
            <a:fillRect/>
          </a:stretch>
        </p:blipFill>
        <p:spPr>
          <a:xfrm>
            <a:off x="565150" y="6026150"/>
            <a:ext cx="8775700" cy="1663700"/>
          </a:xfrm>
          <a:prstGeom prst="rect">
            <a:avLst/>
          </a:prstGeom>
          <a:ln w="12700">
            <a:miter lim="400000"/>
          </a:ln>
        </p:spPr>
      </p:pic>
      <p:pic>
        <p:nvPicPr>
          <p:cNvPr id="269" name="Image" descr="Image"/>
          <p:cNvPicPr>
            <a:picLocks noChangeAspect="1"/>
          </p:cNvPicPr>
          <p:nvPr/>
        </p:nvPicPr>
        <p:blipFill>
          <a:blip r:embed="rId4">
            <a:extLst/>
          </a:blip>
          <a:stretch>
            <a:fillRect/>
          </a:stretch>
        </p:blipFill>
        <p:spPr>
          <a:xfrm>
            <a:off x="565150" y="7927975"/>
            <a:ext cx="8775700" cy="1663700"/>
          </a:xfrm>
          <a:prstGeom prst="rect">
            <a:avLst/>
          </a:prstGeom>
          <a:ln w="12700">
            <a:miter lim="400000"/>
          </a:ln>
        </p:spPr>
      </p:pic>
      <p:pic>
        <p:nvPicPr>
          <p:cNvPr id="270" name="Image" descr="Image"/>
          <p:cNvPicPr>
            <a:picLocks noChangeAspect="1"/>
          </p:cNvPicPr>
          <p:nvPr/>
        </p:nvPicPr>
        <p:blipFill>
          <a:blip r:embed="rId5">
            <a:extLst/>
          </a:blip>
          <a:stretch>
            <a:fillRect/>
          </a:stretch>
        </p:blipFill>
        <p:spPr>
          <a:xfrm>
            <a:off x="565150" y="9829800"/>
            <a:ext cx="8775700" cy="3708400"/>
          </a:xfrm>
          <a:prstGeom prst="rect">
            <a:avLst/>
          </a:prstGeom>
          <a:ln w="12700">
            <a:miter lim="400000"/>
          </a:ln>
        </p:spPr>
      </p:pic>
      <p:sp>
        <p:nvSpPr>
          <p:cNvPr id="271" name="Batch"/>
          <p:cNvSpPr txBox="1"/>
          <p:nvPr/>
        </p:nvSpPr>
        <p:spPr>
          <a:xfrm>
            <a:off x="10748730" y="6508784"/>
            <a:ext cx="915925"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Batch</a:t>
            </a:r>
          </a:p>
        </p:txBody>
      </p:sp>
      <p:sp>
        <p:nvSpPr>
          <p:cNvPr id="272" name="Real time"/>
          <p:cNvSpPr txBox="1"/>
          <p:nvPr/>
        </p:nvSpPr>
        <p:spPr>
          <a:xfrm>
            <a:off x="10680929" y="8742925"/>
            <a:ext cx="1390194"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Real time</a:t>
            </a:r>
          </a:p>
        </p:txBody>
      </p:sp>
      <p:sp>
        <p:nvSpPr>
          <p:cNvPr id="273" name="Near Real time (Streaming)"/>
          <p:cNvSpPr txBox="1"/>
          <p:nvPr/>
        </p:nvSpPr>
        <p:spPr>
          <a:xfrm>
            <a:off x="10717505" y="10664858"/>
            <a:ext cx="3755442"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Near Real time (Streaming)</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Summary"/>
          <p:cNvSpPr txBox="1"/>
          <p:nvPr>
            <p:ph type="title" idx="4294967295"/>
          </p:nvPr>
        </p:nvSpPr>
        <p:spPr>
          <a:xfrm>
            <a:off x="-9985" y="-10946"/>
            <a:ext cx="21971001" cy="1433164"/>
          </a:xfrm>
          <a:prstGeom prst="rect">
            <a:avLst/>
          </a:prstGeom>
        </p:spPr>
        <p:txBody>
          <a:bodyPr/>
          <a:lstStyle>
            <a:lvl1pPr>
              <a:defRPr spc="-107" sz="5400"/>
            </a:lvl1pPr>
          </a:lstStyle>
          <a:p>
            <a:pPr/>
            <a:r>
              <a:t>Summary</a:t>
            </a:r>
          </a:p>
        </p:txBody>
      </p:sp>
      <p:sp>
        <p:nvSpPr>
          <p:cNvPr id="276" name="Time Series Problems require domain knowledge…"/>
          <p:cNvSpPr txBox="1"/>
          <p:nvPr/>
        </p:nvSpPr>
        <p:spPr>
          <a:xfrm>
            <a:off x="2125751" y="2058189"/>
            <a:ext cx="18704256" cy="111067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762000" indent="-762000" algn="l">
              <a:buSzPct val="123000"/>
              <a:buChar char="•"/>
              <a:defRPr sz="5200"/>
            </a:pPr>
            <a:r>
              <a:t>Time Series Problems require domain knowledge</a:t>
            </a:r>
          </a:p>
          <a:p>
            <a:pPr marL="762000" indent="-762000" algn="l">
              <a:buSzPct val="123000"/>
              <a:buChar char="•"/>
              <a:defRPr sz="5200"/>
            </a:pPr>
          </a:p>
          <a:p>
            <a:pPr marL="762000" indent="-762000" algn="l">
              <a:buSzPct val="123000"/>
              <a:buChar char="•"/>
              <a:defRPr sz="5200"/>
            </a:pPr>
            <a:r>
              <a:t>Selection of models is dependent on business goals Training time vs Performance vs Time to Market</a:t>
            </a:r>
          </a:p>
          <a:p>
            <a:pPr marL="762000" indent="-762000" algn="l">
              <a:buSzPct val="123000"/>
              <a:buChar char="•"/>
              <a:defRPr sz="5200"/>
            </a:pPr>
          </a:p>
          <a:p>
            <a:pPr marL="762000" indent="-762000" algn="l">
              <a:buSzPct val="123000"/>
              <a:buChar char="•"/>
              <a:defRPr sz="5200"/>
            </a:pPr>
            <a:r>
              <a:t>Synthetic data generation is not just for Testing . Use for Remix and Simulation of business models</a:t>
            </a:r>
          </a:p>
          <a:p>
            <a:pPr marL="762000" indent="-762000" algn="l">
              <a:buSzPct val="123000"/>
              <a:buChar char="•"/>
              <a:defRPr sz="5200"/>
            </a:pPr>
          </a:p>
          <a:p>
            <a:pPr marL="762000" indent="-762000" algn="l">
              <a:buSzPct val="123000"/>
              <a:buChar char="•"/>
              <a:defRPr sz="5200"/>
            </a:pPr>
            <a:r>
              <a:t>Text and Image Generation using Generative AI solutions are gaining lot of traction and competitive advantage versus Discriminative AI</a:t>
            </a:r>
          </a:p>
          <a:p>
            <a:pPr algn="l">
              <a:defRPr sz="5200"/>
            </a:pPr>
          </a:p>
          <a:p>
            <a:pPr marL="762000" indent="-762000" algn="l">
              <a:buSzPct val="123000"/>
              <a:buChar char="•"/>
              <a:defRPr sz="5200"/>
            </a:pPr>
            <a:r>
              <a:t>Privacy , XAI  are not good to have but must to account for for any AI solution.</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References"/>
          <p:cNvSpPr txBox="1"/>
          <p:nvPr>
            <p:ph type="title" idx="4294967295"/>
          </p:nvPr>
        </p:nvSpPr>
        <p:spPr>
          <a:xfrm>
            <a:off x="-9985" y="-10946"/>
            <a:ext cx="21971001" cy="1433164"/>
          </a:xfrm>
          <a:prstGeom prst="rect">
            <a:avLst/>
          </a:prstGeom>
        </p:spPr>
        <p:txBody>
          <a:bodyPr/>
          <a:lstStyle>
            <a:lvl1pPr>
              <a:defRPr spc="-107" sz="5400"/>
            </a:lvl1pPr>
          </a:lstStyle>
          <a:p>
            <a:pPr/>
            <a:r>
              <a:t>References</a:t>
            </a:r>
          </a:p>
        </p:txBody>
      </p:sp>
      <p:sp>
        <p:nvSpPr>
          <p:cNvPr id="279" name="https://papers.nips.cc/paper/2019/file/c9efe5f26cd17ba6216bbe2a7d26d490-Paper.pdf…"/>
          <p:cNvSpPr txBox="1"/>
          <p:nvPr/>
        </p:nvSpPr>
        <p:spPr>
          <a:xfrm>
            <a:off x="2991707" y="5175346"/>
            <a:ext cx="18400586" cy="336530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3500"/>
            </a:pPr>
            <a:r>
              <a:rPr u="sng">
                <a:hlinkClick r:id="rId2" invalidUrl="" action="" tgtFrame="" tooltip="" history="1" highlightClick="0" endSnd="0"/>
              </a:rPr>
              <a:t>https://papers.nips.cc/paper/2019/file/c9efe5f26cd17ba6216bbe2a7d26d490-Paper.pdf</a:t>
            </a:r>
          </a:p>
          <a:p>
            <a:pPr>
              <a:defRPr b="1" sz="3500"/>
            </a:pPr>
            <a:r>
              <a:rPr u="sng">
                <a:hlinkClick r:id="rId3" invalidUrl="" action="" tgtFrame="" tooltip="" history="1" highlightClick="0" endSnd="0"/>
              </a:rPr>
              <a:t>https://github.com/openai/CLIP</a:t>
            </a:r>
          </a:p>
          <a:p>
            <a:pPr>
              <a:defRPr b="1" sz="3500"/>
            </a:pPr>
            <a:r>
              <a:rPr u="sng">
                <a:hlinkClick r:id="rId4" invalidUrl="" action="" tgtFrame="" tooltip="" history="1" highlightClick="0" endSnd="0"/>
              </a:rPr>
              <a:t>https://openai.com/research/clip</a:t>
            </a:r>
          </a:p>
          <a:p>
            <a:pPr>
              <a:defRPr b="1" sz="3500"/>
            </a:pPr>
            <a:r>
              <a:rPr u="sng">
                <a:hlinkClick r:id="rId5" invalidUrl="" action="" tgtFrame="" tooltip="" history="1" highlightClick="0" endSnd="0"/>
              </a:rPr>
              <a:t>https://github.com/microsoft/semantic-kernel</a:t>
            </a:r>
          </a:p>
          <a:p>
            <a:pPr>
              <a:defRPr b="1" sz="3500"/>
            </a:pPr>
            <a:r>
              <a:rPr u="sng">
                <a:hlinkClick r:id="rId6" invalidUrl="" action="" tgtFrame="" tooltip="" history="1" highlightClick="0" endSnd="0"/>
              </a:rPr>
              <a:t>https://docs.langchain.com/docs/use-cases/apis</a:t>
            </a:r>
          </a:p>
          <a:p>
            <a:pPr>
              <a:defRPr b="1" sz="3500"/>
            </a:pPr>
            <a:r>
              <a:rPr u="sng">
                <a:hlinkClick r:id="rId7" invalidUrl="" action="" tgtFrame="" tooltip="" history="1" highlightClick="0" endSnd="0"/>
              </a:rPr>
              <a:t>https://github.com/NVIDIA/NeMo-Guardrails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THANK YOU"/>
          <p:cNvSpPr txBox="1"/>
          <p:nvPr/>
        </p:nvSpPr>
        <p:spPr>
          <a:xfrm>
            <a:off x="8251575" y="6604515"/>
            <a:ext cx="8446009" cy="17628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1000"/>
            </a:lvl1pPr>
          </a:lstStyle>
          <a:p>
            <a:pPr/>
            <a:r>
              <a:t>THANK YOU</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3" name="Image" descr="Image"/>
          <p:cNvPicPr>
            <a:picLocks noChangeAspect="1"/>
          </p:cNvPicPr>
          <p:nvPr/>
        </p:nvPicPr>
        <p:blipFill>
          <a:blip r:embed="rId2">
            <a:extLst/>
          </a:blip>
          <a:stretch>
            <a:fillRect/>
          </a:stretch>
        </p:blipFill>
        <p:spPr>
          <a:xfrm>
            <a:off x="1037198" y="3336876"/>
            <a:ext cx="6591301" cy="7454901"/>
          </a:xfrm>
          <a:prstGeom prst="rect">
            <a:avLst/>
          </a:prstGeom>
          <a:ln w="12700">
            <a:miter lim="400000"/>
          </a:ln>
        </p:spPr>
      </p:pic>
      <p:sp>
        <p:nvSpPr>
          <p:cNvPr id="284" name="LagLlama"/>
          <p:cNvSpPr txBox="1"/>
          <p:nvPr>
            <p:ph type="title" idx="4294967295"/>
          </p:nvPr>
        </p:nvSpPr>
        <p:spPr>
          <a:xfrm>
            <a:off x="34144" y="-15147"/>
            <a:ext cx="21971001" cy="1433164"/>
          </a:xfrm>
          <a:prstGeom prst="rect">
            <a:avLst/>
          </a:prstGeom>
        </p:spPr>
        <p:txBody>
          <a:bodyPr/>
          <a:lstStyle>
            <a:lvl1pPr>
              <a:defRPr spc="-107" sz="5400"/>
            </a:lvl1pPr>
          </a:lstStyle>
          <a:p>
            <a:pPr/>
            <a:r>
              <a:t>LagLlama</a:t>
            </a:r>
          </a:p>
        </p:txBody>
      </p:sp>
      <p:sp>
        <p:nvSpPr>
          <p:cNvPr id="285" name="Univariate Forecasting based on tokenization strategy…"/>
          <p:cNvSpPr txBox="1"/>
          <p:nvPr/>
        </p:nvSpPr>
        <p:spPr>
          <a:xfrm>
            <a:off x="10176197" y="4868615"/>
            <a:ext cx="8514716" cy="307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825500">
              <a:defRPr sz="2500">
                <a:solidFill>
                  <a:srgbClr val="000000"/>
                </a:solidFill>
                <a:latin typeface="Helvetica Neue Medium"/>
                <a:ea typeface="Helvetica Neue Medium"/>
                <a:cs typeface="Helvetica Neue Medium"/>
                <a:sym typeface="Helvetica Neue Medium"/>
              </a:defRPr>
            </a:pPr>
          </a:p>
          <a:p>
            <a:pPr marL="406400" indent="-406400" algn="l" defTabSz="825500">
              <a:buSzPct val="123000"/>
              <a:buChar char="•"/>
              <a:defRPr sz="2500">
                <a:solidFill>
                  <a:srgbClr val="000000"/>
                </a:solidFill>
                <a:latin typeface="Helvetica Neue Medium"/>
                <a:ea typeface="Helvetica Neue Medium"/>
                <a:cs typeface="Helvetica Neue Medium"/>
                <a:sym typeface="Helvetica Neue Medium"/>
              </a:defRPr>
            </a:pPr>
            <a:r>
              <a:t>Univariate Forecasting based on tokenization strategy </a:t>
            </a:r>
          </a:p>
          <a:p>
            <a:pPr marL="406400" indent="-406400" algn="l" defTabSz="825500">
              <a:buSzPct val="123000"/>
              <a:buChar char="•"/>
              <a:defRPr sz="2500">
                <a:solidFill>
                  <a:srgbClr val="000000"/>
                </a:solidFill>
                <a:latin typeface="Helvetica Neue Medium"/>
                <a:ea typeface="Helvetica Neue Medium"/>
                <a:cs typeface="Helvetica Neue Medium"/>
                <a:sym typeface="Helvetica Neue Medium"/>
              </a:defRPr>
            </a:pPr>
            <a:r>
              <a:t>Zero shot prompting</a:t>
            </a:r>
          </a:p>
          <a:p>
            <a:pPr marL="406400" indent="-406400" algn="l" defTabSz="825500">
              <a:buSzPct val="123000"/>
              <a:buChar char="•"/>
              <a:defRPr sz="2500">
                <a:solidFill>
                  <a:srgbClr val="000000"/>
                </a:solidFill>
                <a:latin typeface="Helvetica Neue Medium"/>
                <a:ea typeface="Helvetica Neue Medium"/>
                <a:cs typeface="Helvetica Neue Medium"/>
                <a:sym typeface="Helvetica Neue Medium"/>
              </a:defRPr>
            </a:pPr>
            <a:r>
              <a:t>Static covariates + Lagged features</a:t>
            </a:r>
          </a:p>
          <a:p>
            <a:pPr marL="406400" indent="-406400" algn="l" defTabSz="825500">
              <a:buSzPct val="123000"/>
              <a:buChar char="•"/>
              <a:defRPr sz="2500">
                <a:solidFill>
                  <a:srgbClr val="000000"/>
                </a:solidFill>
                <a:latin typeface="Helvetica Neue Medium"/>
                <a:ea typeface="Helvetica Neue Medium"/>
                <a:cs typeface="Helvetica Neue Medium"/>
                <a:sym typeface="Helvetica Neue Medium"/>
              </a:defRPr>
            </a:pPr>
            <a:r>
              <a:t>Probabilistic forecasting with uncertainity intervals</a:t>
            </a:r>
          </a:p>
          <a:p>
            <a:pPr algn="l" defTabSz="825500">
              <a:defRPr sz="2500">
                <a:solidFill>
                  <a:srgbClr val="000000"/>
                </a:solidFill>
                <a:latin typeface="Helvetica Neue Medium"/>
                <a:ea typeface="Helvetica Neue Medium"/>
                <a:cs typeface="Helvetica Neue Medium"/>
                <a:sym typeface="Helvetica Neue Medium"/>
              </a:defRPr>
            </a:pPr>
          </a:p>
          <a:p>
            <a:pPr marL="406400" indent="-406400" algn="l" defTabSz="825500">
              <a:buSzPct val="123000"/>
              <a:buChar char="•"/>
              <a:defRPr sz="25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7" name="Image" descr="Image"/>
          <p:cNvPicPr>
            <a:picLocks noChangeAspect="1"/>
          </p:cNvPicPr>
          <p:nvPr/>
        </p:nvPicPr>
        <p:blipFill>
          <a:blip r:embed="rId2">
            <a:extLst/>
          </a:blip>
          <a:stretch>
            <a:fillRect/>
          </a:stretch>
        </p:blipFill>
        <p:spPr>
          <a:xfrm>
            <a:off x="1037198" y="3336876"/>
            <a:ext cx="6591301" cy="7454901"/>
          </a:xfrm>
          <a:prstGeom prst="rect">
            <a:avLst/>
          </a:prstGeom>
          <a:ln w="12700">
            <a:miter lim="400000"/>
          </a:ln>
        </p:spPr>
      </p:pic>
      <p:sp>
        <p:nvSpPr>
          <p:cNvPr id="288" name="TimeGPT"/>
          <p:cNvSpPr txBox="1"/>
          <p:nvPr>
            <p:ph type="title" idx="4294967295"/>
          </p:nvPr>
        </p:nvSpPr>
        <p:spPr>
          <a:xfrm>
            <a:off x="34144" y="-15147"/>
            <a:ext cx="21971001" cy="1433164"/>
          </a:xfrm>
          <a:prstGeom prst="rect">
            <a:avLst/>
          </a:prstGeom>
        </p:spPr>
        <p:txBody>
          <a:bodyPr/>
          <a:lstStyle>
            <a:lvl1pPr>
              <a:defRPr spc="-107" sz="5400"/>
            </a:lvl1pPr>
          </a:lstStyle>
          <a:p>
            <a:pPr/>
            <a:r>
              <a:t>TimeGPT</a:t>
            </a:r>
          </a:p>
        </p:txBody>
      </p:sp>
      <p:sp>
        <p:nvSpPr>
          <p:cNvPr id="289" name="Univariate Forecasting based on tokenization strategy…"/>
          <p:cNvSpPr txBox="1"/>
          <p:nvPr/>
        </p:nvSpPr>
        <p:spPr>
          <a:xfrm>
            <a:off x="10176197" y="4868615"/>
            <a:ext cx="8514716" cy="307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825500">
              <a:defRPr sz="2500">
                <a:solidFill>
                  <a:srgbClr val="000000"/>
                </a:solidFill>
                <a:latin typeface="Helvetica Neue Medium"/>
                <a:ea typeface="Helvetica Neue Medium"/>
                <a:cs typeface="Helvetica Neue Medium"/>
                <a:sym typeface="Helvetica Neue Medium"/>
              </a:defRPr>
            </a:pPr>
          </a:p>
          <a:p>
            <a:pPr marL="406400" indent="-406400" algn="l" defTabSz="825500">
              <a:buSzPct val="123000"/>
              <a:buChar char="•"/>
              <a:defRPr sz="2500">
                <a:solidFill>
                  <a:srgbClr val="000000"/>
                </a:solidFill>
                <a:latin typeface="Helvetica Neue Medium"/>
                <a:ea typeface="Helvetica Neue Medium"/>
                <a:cs typeface="Helvetica Neue Medium"/>
                <a:sym typeface="Helvetica Neue Medium"/>
              </a:defRPr>
            </a:pPr>
            <a:r>
              <a:t>Univariate Forecasting based on tokenization strategy </a:t>
            </a:r>
          </a:p>
          <a:p>
            <a:pPr marL="406400" indent="-406400" algn="l" defTabSz="825500">
              <a:buSzPct val="123000"/>
              <a:buChar char="•"/>
              <a:defRPr sz="2500">
                <a:solidFill>
                  <a:srgbClr val="000000"/>
                </a:solidFill>
                <a:latin typeface="Helvetica Neue Medium"/>
                <a:ea typeface="Helvetica Neue Medium"/>
                <a:cs typeface="Helvetica Neue Medium"/>
                <a:sym typeface="Helvetica Neue Medium"/>
              </a:defRPr>
            </a:pPr>
            <a:r>
              <a:t>Zero shot prompting</a:t>
            </a:r>
          </a:p>
          <a:p>
            <a:pPr marL="406400" indent="-406400" algn="l" defTabSz="825500">
              <a:buSzPct val="123000"/>
              <a:buChar char="•"/>
              <a:defRPr sz="2500">
                <a:solidFill>
                  <a:srgbClr val="000000"/>
                </a:solidFill>
                <a:latin typeface="Helvetica Neue Medium"/>
                <a:ea typeface="Helvetica Neue Medium"/>
                <a:cs typeface="Helvetica Neue Medium"/>
                <a:sym typeface="Helvetica Neue Medium"/>
              </a:defRPr>
            </a:pPr>
            <a:r>
              <a:t>Static covariates + Lagged features</a:t>
            </a:r>
          </a:p>
          <a:p>
            <a:pPr marL="406400" indent="-406400" algn="l" defTabSz="825500">
              <a:buSzPct val="123000"/>
              <a:buChar char="•"/>
              <a:defRPr sz="2500">
                <a:solidFill>
                  <a:srgbClr val="000000"/>
                </a:solidFill>
                <a:latin typeface="Helvetica Neue Medium"/>
                <a:ea typeface="Helvetica Neue Medium"/>
                <a:cs typeface="Helvetica Neue Medium"/>
                <a:sym typeface="Helvetica Neue Medium"/>
              </a:defRPr>
            </a:pPr>
            <a:r>
              <a:t>Probabilistic forecasting with uncertainity intervals</a:t>
            </a:r>
          </a:p>
          <a:p>
            <a:pPr algn="l" defTabSz="825500">
              <a:defRPr sz="2500">
                <a:solidFill>
                  <a:srgbClr val="000000"/>
                </a:solidFill>
                <a:latin typeface="Helvetica Neue Medium"/>
                <a:ea typeface="Helvetica Neue Medium"/>
                <a:cs typeface="Helvetica Neue Medium"/>
                <a:sym typeface="Helvetica Neue Medium"/>
              </a:defRPr>
            </a:pPr>
          </a:p>
          <a:p>
            <a:pPr marL="406400" indent="-406400" algn="l" defTabSz="825500">
              <a:buSzPct val="123000"/>
              <a:buChar char="•"/>
              <a:defRPr sz="25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1" name="Image" descr="Image"/>
          <p:cNvPicPr>
            <a:picLocks noChangeAspect="1"/>
          </p:cNvPicPr>
          <p:nvPr/>
        </p:nvPicPr>
        <p:blipFill>
          <a:blip r:embed="rId2">
            <a:extLst/>
          </a:blip>
          <a:stretch>
            <a:fillRect/>
          </a:stretch>
        </p:blipFill>
        <p:spPr>
          <a:xfrm>
            <a:off x="3035397" y="4159250"/>
            <a:ext cx="7734301" cy="5397500"/>
          </a:xfrm>
          <a:prstGeom prst="rect">
            <a:avLst/>
          </a:prstGeom>
          <a:ln w="12700">
            <a:miter lim="400000"/>
          </a:ln>
        </p:spPr>
      </p:pic>
      <p:sp>
        <p:nvSpPr>
          <p:cNvPr id="292" name="Transformers -Attention is all you need"/>
          <p:cNvSpPr txBox="1"/>
          <p:nvPr>
            <p:ph type="title" idx="4294967295"/>
          </p:nvPr>
        </p:nvSpPr>
        <p:spPr>
          <a:xfrm>
            <a:off x="34144" y="-15147"/>
            <a:ext cx="21971001" cy="1433164"/>
          </a:xfrm>
          <a:prstGeom prst="rect">
            <a:avLst/>
          </a:prstGeom>
        </p:spPr>
        <p:txBody>
          <a:bodyPr/>
          <a:lstStyle>
            <a:lvl1pPr>
              <a:defRPr spc="-107" sz="5400"/>
            </a:lvl1pPr>
          </a:lstStyle>
          <a:p>
            <a:pPr/>
            <a:r>
              <a:t>Transformers -Attention is all you need</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4" name="Image" descr="Image"/>
          <p:cNvPicPr>
            <a:picLocks noChangeAspect="1"/>
          </p:cNvPicPr>
          <p:nvPr/>
        </p:nvPicPr>
        <p:blipFill>
          <a:blip r:embed="rId2">
            <a:extLst/>
          </a:blip>
          <a:stretch>
            <a:fillRect/>
          </a:stretch>
        </p:blipFill>
        <p:spPr>
          <a:xfrm>
            <a:off x="1007207" y="6086133"/>
            <a:ext cx="11303001" cy="6870701"/>
          </a:xfrm>
          <a:prstGeom prst="rect">
            <a:avLst/>
          </a:prstGeom>
          <a:ln w="12700">
            <a:miter lim="400000"/>
          </a:ln>
        </p:spPr>
      </p:pic>
      <p:sp>
        <p:nvSpPr>
          <p:cNvPr id="295" name="TimeLLM"/>
          <p:cNvSpPr txBox="1"/>
          <p:nvPr>
            <p:ph type="title" idx="4294967295"/>
          </p:nvPr>
        </p:nvSpPr>
        <p:spPr>
          <a:xfrm>
            <a:off x="34144" y="-15147"/>
            <a:ext cx="21971001" cy="1433164"/>
          </a:xfrm>
          <a:prstGeom prst="rect">
            <a:avLst/>
          </a:prstGeom>
        </p:spPr>
        <p:txBody>
          <a:bodyPr/>
          <a:lstStyle>
            <a:lvl1pPr>
              <a:defRPr spc="-107" sz="5400"/>
            </a:lvl1pPr>
          </a:lstStyle>
          <a:p>
            <a:pPr/>
            <a:r>
              <a:t>TimeLLM</a:t>
            </a:r>
          </a:p>
        </p:txBody>
      </p:sp>
      <p:pic>
        <p:nvPicPr>
          <p:cNvPr id="296" name="Image" descr="Image"/>
          <p:cNvPicPr>
            <a:picLocks noChangeAspect="1"/>
          </p:cNvPicPr>
          <p:nvPr/>
        </p:nvPicPr>
        <p:blipFill>
          <a:blip r:embed="rId3">
            <a:extLst/>
          </a:blip>
          <a:stretch>
            <a:fillRect/>
          </a:stretch>
        </p:blipFill>
        <p:spPr>
          <a:xfrm>
            <a:off x="1107489" y="2653524"/>
            <a:ext cx="8420101" cy="2197101"/>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8" name="Image" descr="Image"/>
          <p:cNvPicPr>
            <a:picLocks noChangeAspect="1"/>
          </p:cNvPicPr>
          <p:nvPr/>
        </p:nvPicPr>
        <p:blipFill>
          <a:blip r:embed="rId2">
            <a:extLst/>
          </a:blip>
          <a:stretch>
            <a:fillRect/>
          </a:stretch>
        </p:blipFill>
        <p:spPr>
          <a:xfrm>
            <a:off x="1713620" y="1977389"/>
            <a:ext cx="4000501" cy="7810501"/>
          </a:xfrm>
          <a:prstGeom prst="rect">
            <a:avLst/>
          </a:prstGeom>
          <a:ln w="12700">
            <a:miter lim="400000"/>
          </a:ln>
        </p:spPr>
      </p:pic>
      <p:pic>
        <p:nvPicPr>
          <p:cNvPr id="299" name="Image" descr="Image"/>
          <p:cNvPicPr>
            <a:picLocks noChangeAspect="1"/>
          </p:cNvPicPr>
          <p:nvPr/>
        </p:nvPicPr>
        <p:blipFill>
          <a:blip r:embed="rId3">
            <a:extLst/>
          </a:blip>
          <a:stretch>
            <a:fillRect/>
          </a:stretch>
        </p:blipFill>
        <p:spPr>
          <a:xfrm>
            <a:off x="10242550" y="2410752"/>
            <a:ext cx="3898901" cy="1308101"/>
          </a:xfrm>
          <a:prstGeom prst="rect">
            <a:avLst/>
          </a:prstGeom>
          <a:ln w="12700">
            <a:miter lim="400000"/>
          </a:ln>
        </p:spPr>
      </p:pic>
      <p:pic>
        <p:nvPicPr>
          <p:cNvPr id="300" name="Image" descr="Image"/>
          <p:cNvPicPr>
            <a:picLocks noChangeAspect="1"/>
          </p:cNvPicPr>
          <p:nvPr/>
        </p:nvPicPr>
        <p:blipFill>
          <a:blip r:embed="rId4">
            <a:extLst/>
          </a:blip>
          <a:stretch>
            <a:fillRect/>
          </a:stretch>
        </p:blipFill>
        <p:spPr>
          <a:xfrm>
            <a:off x="10323048" y="4220454"/>
            <a:ext cx="4000501" cy="952501"/>
          </a:xfrm>
          <a:prstGeom prst="rect">
            <a:avLst/>
          </a:prstGeom>
          <a:ln w="12700">
            <a:miter lim="400000"/>
          </a:ln>
        </p:spPr>
      </p:pic>
      <p:pic>
        <p:nvPicPr>
          <p:cNvPr id="301" name="Image" descr="Image"/>
          <p:cNvPicPr>
            <a:picLocks noChangeAspect="1"/>
          </p:cNvPicPr>
          <p:nvPr/>
        </p:nvPicPr>
        <p:blipFill>
          <a:blip r:embed="rId5">
            <a:extLst/>
          </a:blip>
          <a:stretch>
            <a:fillRect/>
          </a:stretch>
        </p:blipFill>
        <p:spPr>
          <a:xfrm>
            <a:off x="10248900" y="7989374"/>
            <a:ext cx="3886201" cy="1104901"/>
          </a:xfrm>
          <a:prstGeom prst="rect">
            <a:avLst/>
          </a:prstGeom>
          <a:ln w="12700">
            <a:miter lim="400000"/>
          </a:ln>
        </p:spPr>
      </p:pic>
      <p:pic>
        <p:nvPicPr>
          <p:cNvPr id="302" name="Image" descr="Image"/>
          <p:cNvPicPr>
            <a:picLocks noChangeAspect="1"/>
          </p:cNvPicPr>
          <p:nvPr/>
        </p:nvPicPr>
        <p:blipFill>
          <a:blip r:embed="rId6">
            <a:extLst/>
          </a:blip>
          <a:stretch>
            <a:fillRect/>
          </a:stretch>
        </p:blipFill>
        <p:spPr>
          <a:xfrm>
            <a:off x="10293349" y="5674555"/>
            <a:ext cx="3797301" cy="1498601"/>
          </a:xfrm>
          <a:prstGeom prst="rect">
            <a:avLst/>
          </a:prstGeom>
          <a:ln w="12700">
            <a:miter lim="400000"/>
          </a:ln>
        </p:spPr>
      </p:pic>
      <p:sp>
        <p:nvSpPr>
          <p:cNvPr id="303" name="Feature based ML - XGBoost"/>
          <p:cNvSpPr txBox="1"/>
          <p:nvPr>
            <p:ph type="title" idx="4294967295"/>
          </p:nvPr>
        </p:nvSpPr>
        <p:spPr>
          <a:xfrm>
            <a:off x="34144" y="-15147"/>
            <a:ext cx="21971001" cy="1433164"/>
          </a:xfrm>
          <a:prstGeom prst="rect">
            <a:avLst/>
          </a:prstGeom>
        </p:spPr>
        <p:txBody>
          <a:bodyPr/>
          <a:lstStyle>
            <a:lvl1pPr>
              <a:defRPr spc="-107" sz="5400"/>
            </a:lvl1pPr>
          </a:lstStyle>
          <a:p>
            <a:pPr/>
            <a:r>
              <a:t>Feature based ML - XGBoost</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Case Study : Problem Definition…"/>
          <p:cNvSpPr txBox="1"/>
          <p:nvPr>
            <p:ph type="body" idx="1"/>
          </p:nvPr>
        </p:nvSpPr>
        <p:spPr>
          <a:xfrm>
            <a:off x="1413890" y="2036341"/>
            <a:ext cx="21971001" cy="8256012"/>
          </a:xfrm>
          <a:prstGeom prst="rect">
            <a:avLst/>
          </a:prstGeom>
        </p:spPr>
        <p:txBody>
          <a:bodyPr/>
          <a:lstStyle/>
          <a:p>
            <a:pPr/>
            <a:r>
              <a:t>Case Study : Problem Definition</a:t>
            </a:r>
          </a:p>
          <a:p>
            <a:pPr/>
            <a:r>
              <a:t>Forecasting Models:Challenges</a:t>
            </a:r>
          </a:p>
          <a:p>
            <a:pPr/>
            <a:r>
              <a:t>Synthetic data generation : Text           and Images </a:t>
            </a:r>
          </a:p>
          <a:p>
            <a:pPr/>
            <a:r>
              <a:t>Privacy </a:t>
            </a:r>
          </a:p>
          <a:p>
            <a:pPr/>
            <a:r>
              <a:t>Summary</a:t>
            </a:r>
          </a:p>
        </p:txBody>
      </p:sp>
      <p:sp>
        <p:nvSpPr>
          <p:cNvPr id="159" name="Agenda"/>
          <p:cNvSpPr txBox="1"/>
          <p:nvPr>
            <p:ph type="title" idx="4294967295"/>
          </p:nvPr>
        </p:nvSpPr>
        <p:spPr>
          <a:xfrm>
            <a:off x="708867" y="368596"/>
            <a:ext cx="21971001" cy="1433163"/>
          </a:xfrm>
          <a:prstGeom prst="rect">
            <a:avLst/>
          </a:prstGeom>
        </p:spPr>
        <p:txBody>
          <a:bodyPr/>
          <a:lstStyle>
            <a:lvl1pPr>
              <a:defRPr spc="-107" sz="5400"/>
            </a:lvl1pPr>
          </a:lstStyle>
          <a:p>
            <a:pPr/>
            <a:r>
              <a:t>Agenda</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5" name="Image" descr="Image"/>
          <p:cNvPicPr>
            <a:picLocks noChangeAspect="1"/>
          </p:cNvPicPr>
          <p:nvPr/>
        </p:nvPicPr>
        <p:blipFill>
          <a:blip r:embed="rId2">
            <a:extLst/>
          </a:blip>
          <a:stretch>
            <a:fillRect/>
          </a:stretch>
        </p:blipFill>
        <p:spPr>
          <a:xfrm>
            <a:off x="1164003" y="2137996"/>
            <a:ext cx="7988301" cy="3695701"/>
          </a:xfrm>
          <a:prstGeom prst="rect">
            <a:avLst/>
          </a:prstGeom>
          <a:ln w="12700">
            <a:miter lim="400000"/>
          </a:ln>
        </p:spPr>
      </p:pic>
      <p:sp>
        <p:nvSpPr>
          <p:cNvPr id="306" name="nHITS motivation"/>
          <p:cNvSpPr txBox="1"/>
          <p:nvPr>
            <p:ph type="title" idx="4294967295"/>
          </p:nvPr>
        </p:nvSpPr>
        <p:spPr>
          <a:xfrm>
            <a:off x="859448" y="678859"/>
            <a:ext cx="21971001" cy="1433164"/>
          </a:xfrm>
          <a:prstGeom prst="rect">
            <a:avLst/>
          </a:prstGeom>
        </p:spPr>
        <p:txBody>
          <a:bodyPr/>
          <a:lstStyle>
            <a:lvl1pPr>
              <a:defRPr spc="-107" sz="5400"/>
            </a:lvl1pPr>
          </a:lstStyle>
          <a:p>
            <a:pPr/>
            <a:r>
              <a:t>nHITS motivation</a:t>
            </a:r>
          </a:p>
        </p:txBody>
      </p:sp>
      <p:pic>
        <p:nvPicPr>
          <p:cNvPr id="307" name="Image" descr="Image"/>
          <p:cNvPicPr>
            <a:picLocks noChangeAspect="1"/>
          </p:cNvPicPr>
          <p:nvPr/>
        </p:nvPicPr>
        <p:blipFill>
          <a:blip r:embed="rId3">
            <a:extLst/>
          </a:blip>
          <a:stretch>
            <a:fillRect/>
          </a:stretch>
        </p:blipFill>
        <p:spPr>
          <a:xfrm>
            <a:off x="1752561" y="8402285"/>
            <a:ext cx="2872232" cy="1333374"/>
          </a:xfrm>
          <a:prstGeom prst="rect">
            <a:avLst/>
          </a:prstGeom>
          <a:ln w="12700">
            <a:miter lim="400000"/>
          </a:ln>
        </p:spPr>
      </p:pic>
      <p:pic>
        <p:nvPicPr>
          <p:cNvPr id="308" name="Image" descr="Image"/>
          <p:cNvPicPr>
            <a:picLocks noChangeAspect="1"/>
          </p:cNvPicPr>
          <p:nvPr/>
        </p:nvPicPr>
        <p:blipFill>
          <a:blip r:embed="rId4">
            <a:extLst/>
          </a:blip>
          <a:stretch>
            <a:fillRect/>
          </a:stretch>
        </p:blipFill>
        <p:spPr>
          <a:xfrm>
            <a:off x="9923486" y="2157046"/>
            <a:ext cx="7988301" cy="3657601"/>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0" name="Image" descr="Image"/>
          <p:cNvPicPr>
            <a:picLocks noChangeAspect="1"/>
          </p:cNvPicPr>
          <p:nvPr/>
        </p:nvPicPr>
        <p:blipFill>
          <a:blip r:embed="rId2">
            <a:extLst/>
          </a:blip>
          <a:stretch>
            <a:fillRect/>
          </a:stretch>
        </p:blipFill>
        <p:spPr>
          <a:xfrm>
            <a:off x="2421694" y="3035300"/>
            <a:ext cx="14363701" cy="7645401"/>
          </a:xfrm>
          <a:prstGeom prst="rect">
            <a:avLst/>
          </a:prstGeom>
          <a:ln w="12700">
            <a:miter lim="400000"/>
          </a:ln>
        </p:spPr>
      </p:pic>
      <p:sp>
        <p:nvSpPr>
          <p:cNvPr id="311" name="nHITS"/>
          <p:cNvSpPr txBox="1"/>
          <p:nvPr>
            <p:ph type="title" idx="4294967295"/>
          </p:nvPr>
        </p:nvSpPr>
        <p:spPr>
          <a:xfrm>
            <a:off x="34144" y="-15147"/>
            <a:ext cx="21971001" cy="1433164"/>
          </a:xfrm>
          <a:prstGeom prst="rect">
            <a:avLst/>
          </a:prstGeom>
        </p:spPr>
        <p:txBody>
          <a:bodyPr/>
          <a:lstStyle>
            <a:lvl1pPr>
              <a:defRPr spc="-107" sz="5400"/>
            </a:lvl1pPr>
          </a:lstStyle>
          <a:p>
            <a:pPr/>
            <a:r>
              <a:t>nHITS</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3" name="Image" descr="Image"/>
          <p:cNvPicPr>
            <a:picLocks noChangeAspect="1"/>
          </p:cNvPicPr>
          <p:nvPr/>
        </p:nvPicPr>
        <p:blipFill>
          <a:blip r:embed="rId2">
            <a:extLst/>
          </a:blip>
          <a:stretch>
            <a:fillRect/>
          </a:stretch>
        </p:blipFill>
        <p:spPr>
          <a:xfrm>
            <a:off x="194700" y="916353"/>
            <a:ext cx="17767301" cy="7264401"/>
          </a:xfrm>
          <a:prstGeom prst="rect">
            <a:avLst/>
          </a:prstGeom>
          <a:ln w="12700">
            <a:miter lim="400000"/>
          </a:ln>
        </p:spPr>
      </p:pic>
      <p:sp>
        <p:nvSpPr>
          <p:cNvPr id="314" name="Chronos"/>
          <p:cNvSpPr txBox="1"/>
          <p:nvPr>
            <p:ph type="title" idx="4294967295"/>
          </p:nvPr>
        </p:nvSpPr>
        <p:spPr>
          <a:xfrm>
            <a:off x="34144" y="-15147"/>
            <a:ext cx="21971001" cy="1433164"/>
          </a:xfrm>
          <a:prstGeom prst="rect">
            <a:avLst/>
          </a:prstGeom>
        </p:spPr>
        <p:txBody>
          <a:bodyPr/>
          <a:lstStyle>
            <a:lvl1pPr>
              <a:defRPr spc="-107" sz="5400"/>
            </a:lvl1pPr>
          </a:lstStyle>
          <a:p>
            <a:pPr/>
            <a:r>
              <a:t>Chronos</a:t>
            </a:r>
          </a:p>
        </p:txBody>
      </p:sp>
      <p:pic>
        <p:nvPicPr>
          <p:cNvPr id="315" name="Image" descr="Image"/>
          <p:cNvPicPr>
            <a:picLocks noChangeAspect="1"/>
          </p:cNvPicPr>
          <p:nvPr/>
        </p:nvPicPr>
        <p:blipFill>
          <a:blip r:embed="rId3">
            <a:extLst/>
          </a:blip>
          <a:stretch>
            <a:fillRect/>
          </a:stretch>
        </p:blipFill>
        <p:spPr>
          <a:xfrm>
            <a:off x="43570" y="8388447"/>
            <a:ext cx="7594601" cy="5816601"/>
          </a:xfrm>
          <a:prstGeom prst="rect">
            <a:avLst/>
          </a:prstGeom>
          <a:ln w="12700">
            <a:miter lim="400000"/>
          </a:ln>
        </p:spPr>
      </p:pic>
      <p:pic>
        <p:nvPicPr>
          <p:cNvPr id="316" name="Image" descr="Image"/>
          <p:cNvPicPr>
            <a:picLocks noChangeAspect="1"/>
          </p:cNvPicPr>
          <p:nvPr/>
        </p:nvPicPr>
        <p:blipFill>
          <a:blip r:embed="rId4">
            <a:extLst/>
          </a:blip>
          <a:stretch>
            <a:fillRect/>
          </a:stretch>
        </p:blipFill>
        <p:spPr>
          <a:xfrm>
            <a:off x="9248139" y="8729478"/>
            <a:ext cx="7594601" cy="4305301"/>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8" name="Image" descr="Image"/>
          <p:cNvPicPr>
            <a:picLocks noChangeAspect="1"/>
          </p:cNvPicPr>
          <p:nvPr/>
        </p:nvPicPr>
        <p:blipFill>
          <a:blip r:embed="rId2">
            <a:extLst/>
          </a:blip>
          <a:stretch>
            <a:fillRect/>
          </a:stretch>
        </p:blipFill>
        <p:spPr>
          <a:xfrm>
            <a:off x="3389727" y="4577568"/>
            <a:ext cx="9220201" cy="3543301"/>
          </a:xfrm>
          <a:prstGeom prst="rect">
            <a:avLst/>
          </a:prstGeom>
          <a:ln w="12700">
            <a:miter lim="400000"/>
          </a:ln>
        </p:spPr>
      </p:pic>
      <p:sp>
        <p:nvSpPr>
          <p:cNvPr id="319" name="Mamba- S4 + CNN"/>
          <p:cNvSpPr txBox="1"/>
          <p:nvPr>
            <p:ph type="title" idx="4294967295"/>
          </p:nvPr>
        </p:nvSpPr>
        <p:spPr>
          <a:xfrm>
            <a:off x="34144" y="-15147"/>
            <a:ext cx="21971001" cy="1433164"/>
          </a:xfrm>
          <a:prstGeom prst="rect">
            <a:avLst/>
          </a:prstGeom>
        </p:spPr>
        <p:txBody>
          <a:bodyPr/>
          <a:lstStyle>
            <a:lvl1pPr>
              <a:defRPr spc="-107" sz="5400"/>
            </a:lvl1pPr>
          </a:lstStyle>
          <a:p>
            <a:pPr/>
            <a:r>
              <a:t>Mamba- S4 + CNN</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TimeSeries forecasting targets to forecast future observations of target series based on historical information of the past .…"/>
          <p:cNvSpPr txBox="1"/>
          <p:nvPr>
            <p:ph type="body" idx="1"/>
          </p:nvPr>
        </p:nvSpPr>
        <p:spPr>
          <a:xfrm>
            <a:off x="906756" y="2316541"/>
            <a:ext cx="21726794" cy="10017917"/>
          </a:xfrm>
          <a:prstGeom prst="rect">
            <a:avLst/>
          </a:prstGeom>
        </p:spPr>
        <p:txBody>
          <a:bodyPr spcCol="1086339"/>
          <a:lstStyle/>
          <a:p>
            <a:pPr marL="0" indent="0" defTabSz="825500">
              <a:lnSpc>
                <a:spcPct val="100000"/>
              </a:lnSpc>
              <a:spcBef>
                <a:spcPts val="0"/>
              </a:spcBef>
              <a:buSzTx/>
              <a:buNone/>
              <a:defRPr b="1" sz="3600"/>
            </a:pPr>
            <a:r>
              <a:t>TimeSeries forecasting targets to forecast future observations of target series based on historical information of the past .</a:t>
            </a:r>
          </a:p>
          <a:p>
            <a:pPr marL="0" indent="0" algn="just">
              <a:buSzTx/>
              <a:buNone/>
            </a:pPr>
            <a:r>
              <a:t>Example:</a:t>
            </a:r>
          </a:p>
          <a:p>
            <a:pPr marL="0" indent="0" algn="just">
              <a:buSzTx/>
              <a:buNone/>
            </a:pPr>
            <a:r>
              <a:t>No of customers visiting Store</a:t>
            </a:r>
          </a:p>
          <a:p>
            <a:pPr marL="0" indent="0" algn="just">
              <a:buSzTx/>
              <a:buNone/>
            </a:pPr>
            <a:r>
              <a:t>Predict next payment of customer</a:t>
            </a:r>
          </a:p>
          <a:p>
            <a:pPr marL="0" indent="0" algn="just">
              <a:buSzTx/>
              <a:buNone/>
            </a:pPr>
            <a:r>
              <a:t>Crypto price </a:t>
            </a:r>
          </a:p>
          <a:p>
            <a:pPr marL="0" indent="0" algn="just">
              <a:buSzTx/>
              <a:buNone/>
            </a:pPr>
            <a:r>
              <a:t>Number of tickets in production</a:t>
            </a:r>
          </a:p>
          <a:p>
            <a:pPr marL="0" indent="0" algn="just">
              <a:buSzTx/>
              <a:buNone/>
            </a:pPr>
          </a:p>
        </p:txBody>
      </p:sp>
      <p:sp>
        <p:nvSpPr>
          <p:cNvPr id="162" name="TimeSeries"/>
          <p:cNvSpPr txBox="1"/>
          <p:nvPr>
            <p:ph type="title" idx="4294967295"/>
          </p:nvPr>
        </p:nvSpPr>
        <p:spPr>
          <a:xfrm>
            <a:off x="708867" y="368596"/>
            <a:ext cx="21971001" cy="1433163"/>
          </a:xfrm>
          <a:prstGeom prst="rect">
            <a:avLst/>
          </a:prstGeom>
        </p:spPr>
        <p:txBody>
          <a:bodyPr/>
          <a:lstStyle>
            <a:lvl1pPr>
              <a:defRPr spc="-107" sz="5400"/>
            </a:lvl1pPr>
          </a:lstStyle>
          <a:p>
            <a:pPr/>
            <a:r>
              <a:t>TimeSeries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Problem Statement : Cash Recycling and Forecasting"/>
          <p:cNvSpPr txBox="1"/>
          <p:nvPr>
            <p:ph type="title"/>
          </p:nvPr>
        </p:nvSpPr>
        <p:spPr>
          <a:xfrm>
            <a:off x="708867" y="368596"/>
            <a:ext cx="21971001" cy="1433163"/>
          </a:xfrm>
          <a:prstGeom prst="rect">
            <a:avLst/>
          </a:prstGeom>
        </p:spPr>
        <p:txBody>
          <a:bodyPr/>
          <a:lstStyle>
            <a:lvl1pPr>
              <a:defRPr spc="-107" sz="5400"/>
            </a:lvl1pPr>
          </a:lstStyle>
          <a:p>
            <a:pPr/>
            <a:r>
              <a:t>Problem Statement : Cash Recycling and Forecasting </a:t>
            </a:r>
          </a:p>
        </p:txBody>
      </p:sp>
      <p:sp>
        <p:nvSpPr>
          <p:cNvPr id="165" name="Double Arrow"/>
          <p:cNvSpPr/>
          <p:nvPr/>
        </p:nvSpPr>
        <p:spPr>
          <a:xfrm>
            <a:off x="2838829" y="7185478"/>
            <a:ext cx="8950174" cy="461060"/>
          </a:xfrm>
          <a:prstGeom prst="leftRightArrow">
            <a:avLst>
              <a:gd name="adj1" fmla="val 32000"/>
              <a:gd name="adj2" fmla="val 121199"/>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66" name="Bank"/>
          <p:cNvSpPr/>
          <p:nvPr/>
        </p:nvSpPr>
        <p:spPr>
          <a:xfrm>
            <a:off x="6436504" y="4187758"/>
            <a:ext cx="1302499" cy="12357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0" y="4809"/>
                </a:lnTo>
                <a:lnTo>
                  <a:pt x="0" y="6302"/>
                </a:lnTo>
                <a:lnTo>
                  <a:pt x="21600" y="6302"/>
                </a:lnTo>
                <a:lnTo>
                  <a:pt x="21600" y="4809"/>
                </a:lnTo>
                <a:lnTo>
                  <a:pt x="10800" y="0"/>
                </a:lnTo>
                <a:close/>
                <a:moveTo>
                  <a:pt x="2300" y="7104"/>
                </a:moveTo>
                <a:lnTo>
                  <a:pt x="2300" y="7712"/>
                </a:lnTo>
                <a:lnTo>
                  <a:pt x="2688" y="7712"/>
                </a:lnTo>
                <a:lnTo>
                  <a:pt x="2688" y="16945"/>
                </a:lnTo>
                <a:lnTo>
                  <a:pt x="2300" y="16945"/>
                </a:lnTo>
                <a:lnTo>
                  <a:pt x="2300" y="17559"/>
                </a:lnTo>
                <a:lnTo>
                  <a:pt x="5189" y="17559"/>
                </a:lnTo>
                <a:lnTo>
                  <a:pt x="5189" y="16945"/>
                </a:lnTo>
                <a:lnTo>
                  <a:pt x="4799" y="16945"/>
                </a:lnTo>
                <a:lnTo>
                  <a:pt x="4799" y="7712"/>
                </a:lnTo>
                <a:lnTo>
                  <a:pt x="5189" y="7712"/>
                </a:lnTo>
                <a:lnTo>
                  <a:pt x="5189" y="7104"/>
                </a:lnTo>
                <a:lnTo>
                  <a:pt x="2300" y="7104"/>
                </a:lnTo>
                <a:close/>
                <a:moveTo>
                  <a:pt x="6350" y="7104"/>
                </a:moveTo>
                <a:lnTo>
                  <a:pt x="6350" y="7712"/>
                </a:lnTo>
                <a:lnTo>
                  <a:pt x="6738" y="7712"/>
                </a:lnTo>
                <a:lnTo>
                  <a:pt x="6738" y="16945"/>
                </a:lnTo>
                <a:lnTo>
                  <a:pt x="6350" y="16945"/>
                </a:lnTo>
                <a:lnTo>
                  <a:pt x="6350" y="17559"/>
                </a:lnTo>
                <a:lnTo>
                  <a:pt x="9239" y="17559"/>
                </a:lnTo>
                <a:lnTo>
                  <a:pt x="9239" y="16945"/>
                </a:lnTo>
                <a:lnTo>
                  <a:pt x="8849" y="16945"/>
                </a:lnTo>
                <a:lnTo>
                  <a:pt x="8849" y="7712"/>
                </a:lnTo>
                <a:lnTo>
                  <a:pt x="9239" y="7712"/>
                </a:lnTo>
                <a:lnTo>
                  <a:pt x="9239" y="7104"/>
                </a:lnTo>
                <a:lnTo>
                  <a:pt x="6350" y="7104"/>
                </a:lnTo>
                <a:close/>
                <a:moveTo>
                  <a:pt x="12359" y="7104"/>
                </a:moveTo>
                <a:lnTo>
                  <a:pt x="12359" y="7712"/>
                </a:lnTo>
                <a:lnTo>
                  <a:pt x="12749" y="7712"/>
                </a:lnTo>
                <a:lnTo>
                  <a:pt x="12749" y="16945"/>
                </a:lnTo>
                <a:lnTo>
                  <a:pt x="12359" y="16945"/>
                </a:lnTo>
                <a:lnTo>
                  <a:pt x="12359" y="17559"/>
                </a:lnTo>
                <a:lnTo>
                  <a:pt x="15248" y="17559"/>
                </a:lnTo>
                <a:lnTo>
                  <a:pt x="15248" y="16945"/>
                </a:lnTo>
                <a:lnTo>
                  <a:pt x="14860" y="16945"/>
                </a:lnTo>
                <a:lnTo>
                  <a:pt x="14860" y="7712"/>
                </a:lnTo>
                <a:lnTo>
                  <a:pt x="15248" y="7712"/>
                </a:lnTo>
                <a:lnTo>
                  <a:pt x="15248" y="7104"/>
                </a:lnTo>
                <a:lnTo>
                  <a:pt x="12359" y="7104"/>
                </a:lnTo>
                <a:close/>
                <a:moveTo>
                  <a:pt x="16409" y="7104"/>
                </a:moveTo>
                <a:lnTo>
                  <a:pt x="16409" y="7712"/>
                </a:lnTo>
                <a:lnTo>
                  <a:pt x="16799" y="7712"/>
                </a:lnTo>
                <a:lnTo>
                  <a:pt x="16799" y="16945"/>
                </a:lnTo>
                <a:lnTo>
                  <a:pt x="16409" y="16945"/>
                </a:lnTo>
                <a:lnTo>
                  <a:pt x="16409" y="17559"/>
                </a:lnTo>
                <a:lnTo>
                  <a:pt x="19298" y="17559"/>
                </a:lnTo>
                <a:lnTo>
                  <a:pt x="19298" y="16945"/>
                </a:lnTo>
                <a:lnTo>
                  <a:pt x="18910" y="16945"/>
                </a:lnTo>
                <a:lnTo>
                  <a:pt x="18910" y="7712"/>
                </a:lnTo>
                <a:lnTo>
                  <a:pt x="19298" y="7712"/>
                </a:lnTo>
                <a:lnTo>
                  <a:pt x="19298" y="7104"/>
                </a:lnTo>
                <a:lnTo>
                  <a:pt x="16409" y="7104"/>
                </a:lnTo>
                <a:close/>
                <a:moveTo>
                  <a:pt x="1068" y="18363"/>
                </a:moveTo>
                <a:lnTo>
                  <a:pt x="1068" y="19579"/>
                </a:lnTo>
                <a:lnTo>
                  <a:pt x="20530" y="19579"/>
                </a:lnTo>
                <a:lnTo>
                  <a:pt x="20530" y="18363"/>
                </a:lnTo>
                <a:lnTo>
                  <a:pt x="1068" y="18363"/>
                </a:lnTo>
                <a:close/>
                <a:moveTo>
                  <a:pt x="0" y="20383"/>
                </a:moveTo>
                <a:lnTo>
                  <a:pt x="0" y="21600"/>
                </a:lnTo>
                <a:lnTo>
                  <a:pt x="21600" y="21600"/>
                </a:lnTo>
                <a:lnTo>
                  <a:pt x="21600" y="20383"/>
                </a:lnTo>
                <a:lnTo>
                  <a:pt x="0" y="20383"/>
                </a:lnTo>
                <a:close/>
              </a:path>
            </a:pathLst>
          </a:cu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67" name="Bank"/>
          <p:cNvSpPr/>
          <p:nvPr/>
        </p:nvSpPr>
        <p:spPr>
          <a:xfrm>
            <a:off x="10427330" y="4187758"/>
            <a:ext cx="1302499" cy="12357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0" y="4809"/>
                </a:lnTo>
                <a:lnTo>
                  <a:pt x="0" y="6302"/>
                </a:lnTo>
                <a:lnTo>
                  <a:pt x="21600" y="6302"/>
                </a:lnTo>
                <a:lnTo>
                  <a:pt x="21600" y="4809"/>
                </a:lnTo>
                <a:lnTo>
                  <a:pt x="10800" y="0"/>
                </a:lnTo>
                <a:close/>
                <a:moveTo>
                  <a:pt x="2300" y="7104"/>
                </a:moveTo>
                <a:lnTo>
                  <a:pt x="2300" y="7712"/>
                </a:lnTo>
                <a:lnTo>
                  <a:pt x="2688" y="7712"/>
                </a:lnTo>
                <a:lnTo>
                  <a:pt x="2688" y="16945"/>
                </a:lnTo>
                <a:lnTo>
                  <a:pt x="2300" y="16945"/>
                </a:lnTo>
                <a:lnTo>
                  <a:pt x="2300" y="17559"/>
                </a:lnTo>
                <a:lnTo>
                  <a:pt x="5189" y="17559"/>
                </a:lnTo>
                <a:lnTo>
                  <a:pt x="5189" y="16945"/>
                </a:lnTo>
                <a:lnTo>
                  <a:pt x="4799" y="16945"/>
                </a:lnTo>
                <a:lnTo>
                  <a:pt x="4799" y="7712"/>
                </a:lnTo>
                <a:lnTo>
                  <a:pt x="5189" y="7712"/>
                </a:lnTo>
                <a:lnTo>
                  <a:pt x="5189" y="7104"/>
                </a:lnTo>
                <a:lnTo>
                  <a:pt x="2300" y="7104"/>
                </a:lnTo>
                <a:close/>
                <a:moveTo>
                  <a:pt x="6350" y="7104"/>
                </a:moveTo>
                <a:lnTo>
                  <a:pt x="6350" y="7712"/>
                </a:lnTo>
                <a:lnTo>
                  <a:pt x="6738" y="7712"/>
                </a:lnTo>
                <a:lnTo>
                  <a:pt x="6738" y="16945"/>
                </a:lnTo>
                <a:lnTo>
                  <a:pt x="6350" y="16945"/>
                </a:lnTo>
                <a:lnTo>
                  <a:pt x="6350" y="17559"/>
                </a:lnTo>
                <a:lnTo>
                  <a:pt x="9239" y="17559"/>
                </a:lnTo>
                <a:lnTo>
                  <a:pt x="9239" y="16945"/>
                </a:lnTo>
                <a:lnTo>
                  <a:pt x="8849" y="16945"/>
                </a:lnTo>
                <a:lnTo>
                  <a:pt x="8849" y="7712"/>
                </a:lnTo>
                <a:lnTo>
                  <a:pt x="9239" y="7712"/>
                </a:lnTo>
                <a:lnTo>
                  <a:pt x="9239" y="7104"/>
                </a:lnTo>
                <a:lnTo>
                  <a:pt x="6350" y="7104"/>
                </a:lnTo>
                <a:close/>
                <a:moveTo>
                  <a:pt x="12359" y="7104"/>
                </a:moveTo>
                <a:lnTo>
                  <a:pt x="12359" y="7712"/>
                </a:lnTo>
                <a:lnTo>
                  <a:pt x="12749" y="7712"/>
                </a:lnTo>
                <a:lnTo>
                  <a:pt x="12749" y="16945"/>
                </a:lnTo>
                <a:lnTo>
                  <a:pt x="12359" y="16945"/>
                </a:lnTo>
                <a:lnTo>
                  <a:pt x="12359" y="17559"/>
                </a:lnTo>
                <a:lnTo>
                  <a:pt x="15248" y="17559"/>
                </a:lnTo>
                <a:lnTo>
                  <a:pt x="15248" y="16945"/>
                </a:lnTo>
                <a:lnTo>
                  <a:pt x="14860" y="16945"/>
                </a:lnTo>
                <a:lnTo>
                  <a:pt x="14860" y="7712"/>
                </a:lnTo>
                <a:lnTo>
                  <a:pt x="15248" y="7712"/>
                </a:lnTo>
                <a:lnTo>
                  <a:pt x="15248" y="7104"/>
                </a:lnTo>
                <a:lnTo>
                  <a:pt x="12359" y="7104"/>
                </a:lnTo>
                <a:close/>
                <a:moveTo>
                  <a:pt x="16409" y="7104"/>
                </a:moveTo>
                <a:lnTo>
                  <a:pt x="16409" y="7712"/>
                </a:lnTo>
                <a:lnTo>
                  <a:pt x="16799" y="7712"/>
                </a:lnTo>
                <a:lnTo>
                  <a:pt x="16799" y="16945"/>
                </a:lnTo>
                <a:lnTo>
                  <a:pt x="16409" y="16945"/>
                </a:lnTo>
                <a:lnTo>
                  <a:pt x="16409" y="17559"/>
                </a:lnTo>
                <a:lnTo>
                  <a:pt x="19298" y="17559"/>
                </a:lnTo>
                <a:lnTo>
                  <a:pt x="19298" y="16945"/>
                </a:lnTo>
                <a:lnTo>
                  <a:pt x="18910" y="16945"/>
                </a:lnTo>
                <a:lnTo>
                  <a:pt x="18910" y="7712"/>
                </a:lnTo>
                <a:lnTo>
                  <a:pt x="19298" y="7712"/>
                </a:lnTo>
                <a:lnTo>
                  <a:pt x="19298" y="7104"/>
                </a:lnTo>
                <a:lnTo>
                  <a:pt x="16409" y="7104"/>
                </a:lnTo>
                <a:close/>
                <a:moveTo>
                  <a:pt x="1068" y="18363"/>
                </a:moveTo>
                <a:lnTo>
                  <a:pt x="1068" y="19579"/>
                </a:lnTo>
                <a:lnTo>
                  <a:pt x="20530" y="19579"/>
                </a:lnTo>
                <a:lnTo>
                  <a:pt x="20530" y="18363"/>
                </a:lnTo>
                <a:lnTo>
                  <a:pt x="1068" y="18363"/>
                </a:lnTo>
                <a:close/>
                <a:moveTo>
                  <a:pt x="0" y="20383"/>
                </a:moveTo>
                <a:lnTo>
                  <a:pt x="0" y="21600"/>
                </a:lnTo>
                <a:lnTo>
                  <a:pt x="21600" y="21600"/>
                </a:lnTo>
                <a:lnTo>
                  <a:pt x="21600" y="20383"/>
                </a:lnTo>
                <a:lnTo>
                  <a:pt x="0" y="20383"/>
                </a:lnTo>
                <a:close/>
              </a:path>
            </a:pathLst>
          </a:cu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68" name="Bank"/>
          <p:cNvSpPr/>
          <p:nvPr/>
        </p:nvSpPr>
        <p:spPr>
          <a:xfrm>
            <a:off x="2800806" y="4187758"/>
            <a:ext cx="1302500" cy="12357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0" y="4809"/>
                </a:lnTo>
                <a:lnTo>
                  <a:pt x="0" y="6302"/>
                </a:lnTo>
                <a:lnTo>
                  <a:pt x="21600" y="6302"/>
                </a:lnTo>
                <a:lnTo>
                  <a:pt x="21600" y="4809"/>
                </a:lnTo>
                <a:lnTo>
                  <a:pt x="10800" y="0"/>
                </a:lnTo>
                <a:close/>
                <a:moveTo>
                  <a:pt x="2300" y="7104"/>
                </a:moveTo>
                <a:lnTo>
                  <a:pt x="2300" y="7712"/>
                </a:lnTo>
                <a:lnTo>
                  <a:pt x="2688" y="7712"/>
                </a:lnTo>
                <a:lnTo>
                  <a:pt x="2688" y="16945"/>
                </a:lnTo>
                <a:lnTo>
                  <a:pt x="2300" y="16945"/>
                </a:lnTo>
                <a:lnTo>
                  <a:pt x="2300" y="17559"/>
                </a:lnTo>
                <a:lnTo>
                  <a:pt x="5189" y="17559"/>
                </a:lnTo>
                <a:lnTo>
                  <a:pt x="5189" y="16945"/>
                </a:lnTo>
                <a:lnTo>
                  <a:pt x="4799" y="16945"/>
                </a:lnTo>
                <a:lnTo>
                  <a:pt x="4799" y="7712"/>
                </a:lnTo>
                <a:lnTo>
                  <a:pt x="5189" y="7712"/>
                </a:lnTo>
                <a:lnTo>
                  <a:pt x="5189" y="7104"/>
                </a:lnTo>
                <a:lnTo>
                  <a:pt x="2300" y="7104"/>
                </a:lnTo>
                <a:close/>
                <a:moveTo>
                  <a:pt x="6350" y="7104"/>
                </a:moveTo>
                <a:lnTo>
                  <a:pt x="6350" y="7712"/>
                </a:lnTo>
                <a:lnTo>
                  <a:pt x="6738" y="7712"/>
                </a:lnTo>
                <a:lnTo>
                  <a:pt x="6738" y="16945"/>
                </a:lnTo>
                <a:lnTo>
                  <a:pt x="6350" y="16945"/>
                </a:lnTo>
                <a:lnTo>
                  <a:pt x="6350" y="17559"/>
                </a:lnTo>
                <a:lnTo>
                  <a:pt x="9239" y="17559"/>
                </a:lnTo>
                <a:lnTo>
                  <a:pt x="9239" y="16945"/>
                </a:lnTo>
                <a:lnTo>
                  <a:pt x="8849" y="16945"/>
                </a:lnTo>
                <a:lnTo>
                  <a:pt x="8849" y="7712"/>
                </a:lnTo>
                <a:lnTo>
                  <a:pt x="9239" y="7712"/>
                </a:lnTo>
                <a:lnTo>
                  <a:pt x="9239" y="7104"/>
                </a:lnTo>
                <a:lnTo>
                  <a:pt x="6350" y="7104"/>
                </a:lnTo>
                <a:close/>
                <a:moveTo>
                  <a:pt x="12359" y="7104"/>
                </a:moveTo>
                <a:lnTo>
                  <a:pt x="12359" y="7712"/>
                </a:lnTo>
                <a:lnTo>
                  <a:pt x="12749" y="7712"/>
                </a:lnTo>
                <a:lnTo>
                  <a:pt x="12749" y="16945"/>
                </a:lnTo>
                <a:lnTo>
                  <a:pt x="12359" y="16945"/>
                </a:lnTo>
                <a:lnTo>
                  <a:pt x="12359" y="17559"/>
                </a:lnTo>
                <a:lnTo>
                  <a:pt x="15248" y="17559"/>
                </a:lnTo>
                <a:lnTo>
                  <a:pt x="15248" y="16945"/>
                </a:lnTo>
                <a:lnTo>
                  <a:pt x="14860" y="16945"/>
                </a:lnTo>
                <a:lnTo>
                  <a:pt x="14860" y="7712"/>
                </a:lnTo>
                <a:lnTo>
                  <a:pt x="15248" y="7712"/>
                </a:lnTo>
                <a:lnTo>
                  <a:pt x="15248" y="7104"/>
                </a:lnTo>
                <a:lnTo>
                  <a:pt x="12359" y="7104"/>
                </a:lnTo>
                <a:close/>
                <a:moveTo>
                  <a:pt x="16409" y="7104"/>
                </a:moveTo>
                <a:lnTo>
                  <a:pt x="16409" y="7712"/>
                </a:lnTo>
                <a:lnTo>
                  <a:pt x="16799" y="7712"/>
                </a:lnTo>
                <a:lnTo>
                  <a:pt x="16799" y="16945"/>
                </a:lnTo>
                <a:lnTo>
                  <a:pt x="16409" y="16945"/>
                </a:lnTo>
                <a:lnTo>
                  <a:pt x="16409" y="17559"/>
                </a:lnTo>
                <a:lnTo>
                  <a:pt x="19298" y="17559"/>
                </a:lnTo>
                <a:lnTo>
                  <a:pt x="19298" y="16945"/>
                </a:lnTo>
                <a:lnTo>
                  <a:pt x="18910" y="16945"/>
                </a:lnTo>
                <a:lnTo>
                  <a:pt x="18910" y="7712"/>
                </a:lnTo>
                <a:lnTo>
                  <a:pt x="19298" y="7712"/>
                </a:lnTo>
                <a:lnTo>
                  <a:pt x="19298" y="7104"/>
                </a:lnTo>
                <a:lnTo>
                  <a:pt x="16409" y="7104"/>
                </a:lnTo>
                <a:close/>
                <a:moveTo>
                  <a:pt x="1068" y="18363"/>
                </a:moveTo>
                <a:lnTo>
                  <a:pt x="1068" y="19579"/>
                </a:lnTo>
                <a:lnTo>
                  <a:pt x="20530" y="19579"/>
                </a:lnTo>
                <a:lnTo>
                  <a:pt x="20530" y="18363"/>
                </a:lnTo>
                <a:lnTo>
                  <a:pt x="1068" y="18363"/>
                </a:lnTo>
                <a:close/>
                <a:moveTo>
                  <a:pt x="0" y="20383"/>
                </a:moveTo>
                <a:lnTo>
                  <a:pt x="0" y="21600"/>
                </a:lnTo>
                <a:lnTo>
                  <a:pt x="21600" y="21600"/>
                </a:lnTo>
                <a:lnTo>
                  <a:pt x="21600" y="20383"/>
                </a:lnTo>
                <a:lnTo>
                  <a:pt x="0" y="20383"/>
                </a:lnTo>
                <a:close/>
              </a:path>
            </a:pathLst>
          </a:cu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69" name="Box Truck"/>
          <p:cNvSpPr/>
          <p:nvPr/>
        </p:nvSpPr>
        <p:spPr>
          <a:xfrm>
            <a:off x="1151820" y="6960675"/>
            <a:ext cx="1466945" cy="9731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5194"/>
                </a:lnTo>
                <a:lnTo>
                  <a:pt x="15310" y="15194"/>
                </a:lnTo>
                <a:lnTo>
                  <a:pt x="15310" y="1935"/>
                </a:lnTo>
                <a:cubicBezTo>
                  <a:pt x="15310" y="869"/>
                  <a:pt x="14734" y="0"/>
                  <a:pt x="14027" y="0"/>
                </a:cubicBezTo>
                <a:lnTo>
                  <a:pt x="0" y="0"/>
                </a:lnTo>
                <a:close/>
                <a:moveTo>
                  <a:pt x="15742" y="6330"/>
                </a:moveTo>
                <a:lnTo>
                  <a:pt x="15742" y="17805"/>
                </a:lnTo>
                <a:lnTo>
                  <a:pt x="16223" y="17805"/>
                </a:lnTo>
                <a:cubicBezTo>
                  <a:pt x="16472" y="16218"/>
                  <a:pt x="17416" y="15031"/>
                  <a:pt x="18550" y="15031"/>
                </a:cubicBezTo>
                <a:cubicBezTo>
                  <a:pt x="19683" y="15031"/>
                  <a:pt x="20624" y="16210"/>
                  <a:pt x="20878" y="17805"/>
                </a:cubicBezTo>
                <a:lnTo>
                  <a:pt x="21126" y="17805"/>
                </a:lnTo>
                <a:cubicBezTo>
                  <a:pt x="21385" y="17805"/>
                  <a:pt x="21600" y="17490"/>
                  <a:pt x="21600" y="17091"/>
                </a:cubicBezTo>
                <a:lnTo>
                  <a:pt x="21600" y="12704"/>
                </a:lnTo>
                <a:cubicBezTo>
                  <a:pt x="21595" y="12476"/>
                  <a:pt x="21563" y="12249"/>
                  <a:pt x="21499" y="12037"/>
                </a:cubicBezTo>
                <a:lnTo>
                  <a:pt x="19953" y="7129"/>
                </a:lnTo>
                <a:cubicBezTo>
                  <a:pt x="19802" y="6640"/>
                  <a:pt x="19473" y="6330"/>
                  <a:pt x="19117" y="6330"/>
                </a:cubicBezTo>
                <a:lnTo>
                  <a:pt x="15742" y="6330"/>
                </a:lnTo>
                <a:close/>
                <a:moveTo>
                  <a:pt x="16844" y="7602"/>
                </a:moveTo>
                <a:lnTo>
                  <a:pt x="18885" y="7602"/>
                </a:lnTo>
                <a:cubicBezTo>
                  <a:pt x="19064" y="7602"/>
                  <a:pt x="19225" y="7754"/>
                  <a:pt x="19306" y="7999"/>
                </a:cubicBezTo>
                <a:lnTo>
                  <a:pt x="20483" y="11679"/>
                </a:lnTo>
                <a:cubicBezTo>
                  <a:pt x="20553" y="11874"/>
                  <a:pt x="20450" y="12119"/>
                  <a:pt x="20299" y="12119"/>
                </a:cubicBezTo>
                <a:lnTo>
                  <a:pt x="19560" y="12119"/>
                </a:lnTo>
                <a:cubicBezTo>
                  <a:pt x="19339" y="12119"/>
                  <a:pt x="19263" y="11947"/>
                  <a:pt x="19128" y="11686"/>
                </a:cubicBezTo>
                <a:cubicBezTo>
                  <a:pt x="18988" y="11426"/>
                  <a:pt x="18582" y="10580"/>
                  <a:pt x="18167" y="10580"/>
                </a:cubicBezTo>
                <a:lnTo>
                  <a:pt x="16829" y="10580"/>
                </a:lnTo>
                <a:cubicBezTo>
                  <a:pt x="16683" y="10580"/>
                  <a:pt x="16564" y="10400"/>
                  <a:pt x="16564" y="10181"/>
                </a:cubicBezTo>
                <a:lnTo>
                  <a:pt x="16564" y="8024"/>
                </a:lnTo>
                <a:cubicBezTo>
                  <a:pt x="16564" y="7788"/>
                  <a:pt x="16687" y="7602"/>
                  <a:pt x="16844" y="7602"/>
                </a:cubicBezTo>
                <a:close/>
                <a:moveTo>
                  <a:pt x="5060" y="15674"/>
                </a:moveTo>
                <a:cubicBezTo>
                  <a:pt x="3974" y="15674"/>
                  <a:pt x="3094" y="17001"/>
                  <a:pt x="3094" y="18637"/>
                </a:cubicBezTo>
                <a:cubicBezTo>
                  <a:pt x="3094" y="20273"/>
                  <a:pt x="3974" y="21600"/>
                  <a:pt x="5060" y="21600"/>
                </a:cubicBezTo>
                <a:cubicBezTo>
                  <a:pt x="6145" y="21600"/>
                  <a:pt x="7023" y="20273"/>
                  <a:pt x="7023" y="18637"/>
                </a:cubicBezTo>
                <a:cubicBezTo>
                  <a:pt x="7023" y="17001"/>
                  <a:pt x="6145" y="15674"/>
                  <a:pt x="5060" y="15674"/>
                </a:cubicBezTo>
                <a:close/>
                <a:moveTo>
                  <a:pt x="18545" y="15674"/>
                </a:moveTo>
                <a:cubicBezTo>
                  <a:pt x="17459" y="15674"/>
                  <a:pt x="16579" y="17001"/>
                  <a:pt x="16579" y="18637"/>
                </a:cubicBezTo>
                <a:cubicBezTo>
                  <a:pt x="16579" y="20273"/>
                  <a:pt x="17459" y="21600"/>
                  <a:pt x="18545" y="21600"/>
                </a:cubicBezTo>
                <a:cubicBezTo>
                  <a:pt x="19630" y="21600"/>
                  <a:pt x="20510" y="20273"/>
                  <a:pt x="20510" y="18637"/>
                </a:cubicBezTo>
                <a:cubicBezTo>
                  <a:pt x="20510" y="17001"/>
                  <a:pt x="19630" y="15674"/>
                  <a:pt x="18545" y="15674"/>
                </a:cubicBezTo>
                <a:close/>
                <a:moveTo>
                  <a:pt x="2084" y="15885"/>
                </a:moveTo>
                <a:lnTo>
                  <a:pt x="1771" y="18848"/>
                </a:lnTo>
                <a:lnTo>
                  <a:pt x="1604" y="20402"/>
                </a:lnTo>
                <a:lnTo>
                  <a:pt x="2456" y="20402"/>
                </a:lnTo>
                <a:lnTo>
                  <a:pt x="2716" y="17968"/>
                </a:lnTo>
                <a:cubicBezTo>
                  <a:pt x="2819" y="17114"/>
                  <a:pt x="3115" y="16398"/>
                  <a:pt x="3514" y="15885"/>
                </a:cubicBezTo>
                <a:lnTo>
                  <a:pt x="2959" y="15885"/>
                </a:lnTo>
                <a:lnTo>
                  <a:pt x="2084" y="15885"/>
                </a:lnTo>
                <a:close/>
                <a:moveTo>
                  <a:pt x="6603" y="15885"/>
                </a:moveTo>
                <a:cubicBezTo>
                  <a:pt x="7122" y="16544"/>
                  <a:pt x="7439" y="17521"/>
                  <a:pt x="7450" y="18571"/>
                </a:cubicBezTo>
                <a:lnTo>
                  <a:pt x="15310" y="18571"/>
                </a:lnTo>
                <a:lnTo>
                  <a:pt x="15310" y="15885"/>
                </a:lnTo>
                <a:lnTo>
                  <a:pt x="6603" y="15885"/>
                </a:lnTo>
                <a:close/>
                <a:moveTo>
                  <a:pt x="5060" y="17236"/>
                </a:moveTo>
                <a:cubicBezTo>
                  <a:pt x="5573" y="17236"/>
                  <a:pt x="5982" y="17856"/>
                  <a:pt x="5982" y="18629"/>
                </a:cubicBezTo>
                <a:cubicBezTo>
                  <a:pt x="5982" y="19403"/>
                  <a:pt x="5573" y="20021"/>
                  <a:pt x="5060" y="20021"/>
                </a:cubicBezTo>
                <a:cubicBezTo>
                  <a:pt x="4552" y="20021"/>
                  <a:pt x="4135" y="19403"/>
                  <a:pt x="4135" y="18629"/>
                </a:cubicBezTo>
                <a:cubicBezTo>
                  <a:pt x="4135" y="17856"/>
                  <a:pt x="4547" y="17236"/>
                  <a:pt x="5060" y="17236"/>
                </a:cubicBezTo>
                <a:close/>
                <a:moveTo>
                  <a:pt x="18545" y="17236"/>
                </a:moveTo>
                <a:cubicBezTo>
                  <a:pt x="19058" y="17236"/>
                  <a:pt x="19467" y="17856"/>
                  <a:pt x="19467" y="18629"/>
                </a:cubicBezTo>
                <a:cubicBezTo>
                  <a:pt x="19467" y="19403"/>
                  <a:pt x="19058" y="20021"/>
                  <a:pt x="18545" y="20021"/>
                </a:cubicBezTo>
                <a:cubicBezTo>
                  <a:pt x="18037" y="20021"/>
                  <a:pt x="17622" y="19403"/>
                  <a:pt x="17622" y="18629"/>
                </a:cubicBezTo>
                <a:cubicBezTo>
                  <a:pt x="17622" y="17856"/>
                  <a:pt x="18032" y="17236"/>
                  <a:pt x="18545" y="17236"/>
                </a:cubicBezTo>
                <a:close/>
              </a:path>
            </a:pathLst>
          </a:cu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70" name="Store"/>
          <p:cNvSpPr/>
          <p:nvPr/>
        </p:nvSpPr>
        <p:spPr>
          <a:xfrm>
            <a:off x="2556611" y="10281191"/>
            <a:ext cx="1384490" cy="11296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901" y="0"/>
                </a:moveTo>
                <a:lnTo>
                  <a:pt x="5901" y="3628"/>
                </a:lnTo>
                <a:lnTo>
                  <a:pt x="7055" y="3628"/>
                </a:lnTo>
                <a:lnTo>
                  <a:pt x="7055" y="4787"/>
                </a:lnTo>
                <a:lnTo>
                  <a:pt x="2174" y="4787"/>
                </a:lnTo>
                <a:lnTo>
                  <a:pt x="0" y="9742"/>
                </a:lnTo>
                <a:cubicBezTo>
                  <a:pt x="0" y="10276"/>
                  <a:pt x="355" y="10709"/>
                  <a:pt x="791" y="10709"/>
                </a:cubicBezTo>
                <a:cubicBezTo>
                  <a:pt x="1168" y="10709"/>
                  <a:pt x="1481" y="10387"/>
                  <a:pt x="1560" y="9955"/>
                </a:cubicBezTo>
                <a:cubicBezTo>
                  <a:pt x="1639" y="10387"/>
                  <a:pt x="1954" y="10709"/>
                  <a:pt x="2331" y="10709"/>
                </a:cubicBezTo>
                <a:cubicBezTo>
                  <a:pt x="2707" y="10709"/>
                  <a:pt x="3021" y="10387"/>
                  <a:pt x="3100" y="9955"/>
                </a:cubicBezTo>
                <a:cubicBezTo>
                  <a:pt x="3179" y="10387"/>
                  <a:pt x="3494" y="10709"/>
                  <a:pt x="3871" y="10709"/>
                </a:cubicBezTo>
                <a:cubicBezTo>
                  <a:pt x="4247" y="10709"/>
                  <a:pt x="4561" y="10387"/>
                  <a:pt x="4640" y="9955"/>
                </a:cubicBezTo>
                <a:cubicBezTo>
                  <a:pt x="4719" y="10387"/>
                  <a:pt x="5034" y="10709"/>
                  <a:pt x="5411" y="10709"/>
                </a:cubicBezTo>
                <a:cubicBezTo>
                  <a:pt x="5787" y="10709"/>
                  <a:pt x="6101" y="10387"/>
                  <a:pt x="6180" y="9955"/>
                </a:cubicBezTo>
                <a:cubicBezTo>
                  <a:pt x="6259" y="10387"/>
                  <a:pt x="6574" y="10709"/>
                  <a:pt x="6950" y="10709"/>
                </a:cubicBezTo>
                <a:cubicBezTo>
                  <a:pt x="7327" y="10709"/>
                  <a:pt x="7642" y="10387"/>
                  <a:pt x="7721" y="9955"/>
                </a:cubicBezTo>
                <a:cubicBezTo>
                  <a:pt x="7800" y="10387"/>
                  <a:pt x="8114" y="10709"/>
                  <a:pt x="8490" y="10709"/>
                </a:cubicBezTo>
                <a:cubicBezTo>
                  <a:pt x="8867" y="10709"/>
                  <a:pt x="9182" y="10387"/>
                  <a:pt x="9261" y="9955"/>
                </a:cubicBezTo>
                <a:cubicBezTo>
                  <a:pt x="9340" y="10387"/>
                  <a:pt x="9654" y="10709"/>
                  <a:pt x="10030" y="10709"/>
                </a:cubicBezTo>
                <a:cubicBezTo>
                  <a:pt x="10407" y="10709"/>
                  <a:pt x="10722" y="10387"/>
                  <a:pt x="10801" y="9955"/>
                </a:cubicBezTo>
                <a:cubicBezTo>
                  <a:pt x="10880" y="10387"/>
                  <a:pt x="11193" y="10709"/>
                  <a:pt x="11570" y="10709"/>
                </a:cubicBezTo>
                <a:cubicBezTo>
                  <a:pt x="11946" y="10709"/>
                  <a:pt x="12262" y="10387"/>
                  <a:pt x="12341" y="9955"/>
                </a:cubicBezTo>
                <a:cubicBezTo>
                  <a:pt x="12420" y="10387"/>
                  <a:pt x="12733" y="10709"/>
                  <a:pt x="13110" y="10709"/>
                </a:cubicBezTo>
                <a:cubicBezTo>
                  <a:pt x="13486" y="10709"/>
                  <a:pt x="13801" y="10387"/>
                  <a:pt x="13881" y="9955"/>
                </a:cubicBezTo>
                <a:cubicBezTo>
                  <a:pt x="13960" y="10387"/>
                  <a:pt x="14273" y="10709"/>
                  <a:pt x="14650" y="10709"/>
                </a:cubicBezTo>
                <a:cubicBezTo>
                  <a:pt x="15026" y="10709"/>
                  <a:pt x="15341" y="10387"/>
                  <a:pt x="15420" y="9955"/>
                </a:cubicBezTo>
                <a:cubicBezTo>
                  <a:pt x="15499" y="10387"/>
                  <a:pt x="15815" y="10709"/>
                  <a:pt x="16191" y="10709"/>
                </a:cubicBezTo>
                <a:cubicBezTo>
                  <a:pt x="16568" y="10709"/>
                  <a:pt x="16881" y="10387"/>
                  <a:pt x="16960" y="9955"/>
                </a:cubicBezTo>
                <a:cubicBezTo>
                  <a:pt x="17039" y="10387"/>
                  <a:pt x="17354" y="10709"/>
                  <a:pt x="17731" y="10709"/>
                </a:cubicBezTo>
                <a:cubicBezTo>
                  <a:pt x="18107" y="10709"/>
                  <a:pt x="18421" y="10387"/>
                  <a:pt x="18500" y="9955"/>
                </a:cubicBezTo>
                <a:cubicBezTo>
                  <a:pt x="18579" y="10387"/>
                  <a:pt x="18894" y="10709"/>
                  <a:pt x="19271" y="10709"/>
                </a:cubicBezTo>
                <a:cubicBezTo>
                  <a:pt x="19647" y="10709"/>
                  <a:pt x="19961" y="10387"/>
                  <a:pt x="20040" y="9955"/>
                </a:cubicBezTo>
                <a:cubicBezTo>
                  <a:pt x="20119" y="10387"/>
                  <a:pt x="20434" y="10709"/>
                  <a:pt x="20811" y="10709"/>
                </a:cubicBezTo>
                <a:cubicBezTo>
                  <a:pt x="21247" y="10709"/>
                  <a:pt x="21600" y="10276"/>
                  <a:pt x="21600" y="9742"/>
                </a:cubicBezTo>
                <a:lnTo>
                  <a:pt x="19428" y="4787"/>
                </a:lnTo>
                <a:lnTo>
                  <a:pt x="14545" y="4787"/>
                </a:lnTo>
                <a:lnTo>
                  <a:pt x="14545" y="3628"/>
                </a:lnTo>
                <a:lnTo>
                  <a:pt x="15699" y="3628"/>
                </a:lnTo>
                <a:lnTo>
                  <a:pt x="15699" y="0"/>
                </a:lnTo>
                <a:lnTo>
                  <a:pt x="5901" y="0"/>
                </a:lnTo>
                <a:close/>
                <a:moveTo>
                  <a:pt x="7876" y="3628"/>
                </a:moveTo>
                <a:lnTo>
                  <a:pt x="13724" y="3628"/>
                </a:lnTo>
                <a:lnTo>
                  <a:pt x="13724" y="4787"/>
                </a:lnTo>
                <a:lnTo>
                  <a:pt x="7876" y="4787"/>
                </a:lnTo>
                <a:lnTo>
                  <a:pt x="7876" y="3628"/>
                </a:lnTo>
                <a:close/>
                <a:moveTo>
                  <a:pt x="1224" y="11763"/>
                </a:moveTo>
                <a:lnTo>
                  <a:pt x="1224" y="19095"/>
                </a:lnTo>
                <a:lnTo>
                  <a:pt x="9484" y="19095"/>
                </a:lnTo>
                <a:lnTo>
                  <a:pt x="9484" y="13117"/>
                </a:lnTo>
                <a:lnTo>
                  <a:pt x="12116" y="13117"/>
                </a:lnTo>
                <a:lnTo>
                  <a:pt x="12116" y="19095"/>
                </a:lnTo>
                <a:lnTo>
                  <a:pt x="20377" y="19095"/>
                </a:lnTo>
                <a:lnTo>
                  <a:pt x="20377" y="11763"/>
                </a:lnTo>
                <a:lnTo>
                  <a:pt x="1224" y="11763"/>
                </a:lnTo>
                <a:close/>
                <a:moveTo>
                  <a:pt x="2371" y="13117"/>
                </a:moveTo>
                <a:lnTo>
                  <a:pt x="5004" y="13117"/>
                </a:lnTo>
                <a:lnTo>
                  <a:pt x="5004" y="16302"/>
                </a:lnTo>
                <a:lnTo>
                  <a:pt x="2371" y="16302"/>
                </a:lnTo>
                <a:lnTo>
                  <a:pt x="2371" y="13117"/>
                </a:lnTo>
                <a:close/>
                <a:moveTo>
                  <a:pt x="5928" y="13117"/>
                </a:moveTo>
                <a:lnTo>
                  <a:pt x="8561" y="13117"/>
                </a:lnTo>
                <a:lnTo>
                  <a:pt x="8561" y="16302"/>
                </a:lnTo>
                <a:lnTo>
                  <a:pt x="5928" y="16302"/>
                </a:lnTo>
                <a:lnTo>
                  <a:pt x="5928" y="13117"/>
                </a:lnTo>
                <a:close/>
                <a:moveTo>
                  <a:pt x="13041" y="13117"/>
                </a:moveTo>
                <a:lnTo>
                  <a:pt x="15673" y="13117"/>
                </a:lnTo>
                <a:lnTo>
                  <a:pt x="15673" y="16302"/>
                </a:lnTo>
                <a:lnTo>
                  <a:pt x="13041" y="16302"/>
                </a:lnTo>
                <a:lnTo>
                  <a:pt x="13041" y="13117"/>
                </a:lnTo>
                <a:close/>
                <a:moveTo>
                  <a:pt x="16598" y="13117"/>
                </a:moveTo>
                <a:lnTo>
                  <a:pt x="19230" y="13117"/>
                </a:lnTo>
                <a:lnTo>
                  <a:pt x="19230" y="16302"/>
                </a:lnTo>
                <a:lnTo>
                  <a:pt x="16598" y="16302"/>
                </a:lnTo>
                <a:lnTo>
                  <a:pt x="16598" y="13117"/>
                </a:lnTo>
                <a:close/>
                <a:moveTo>
                  <a:pt x="11270" y="15428"/>
                </a:moveTo>
                <a:lnTo>
                  <a:pt x="11270" y="17177"/>
                </a:lnTo>
                <a:lnTo>
                  <a:pt x="11764" y="17177"/>
                </a:lnTo>
                <a:lnTo>
                  <a:pt x="11764" y="15428"/>
                </a:lnTo>
                <a:lnTo>
                  <a:pt x="11270" y="15428"/>
                </a:lnTo>
                <a:close/>
                <a:moveTo>
                  <a:pt x="19" y="20290"/>
                </a:moveTo>
                <a:lnTo>
                  <a:pt x="19" y="21600"/>
                </a:lnTo>
                <a:lnTo>
                  <a:pt x="21581" y="21600"/>
                </a:lnTo>
                <a:lnTo>
                  <a:pt x="21581" y="20290"/>
                </a:lnTo>
                <a:lnTo>
                  <a:pt x="19" y="20290"/>
                </a:lnTo>
                <a:close/>
              </a:path>
            </a:pathLst>
          </a:cu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71" name="Store"/>
          <p:cNvSpPr/>
          <p:nvPr/>
        </p:nvSpPr>
        <p:spPr>
          <a:xfrm>
            <a:off x="6395508" y="10281191"/>
            <a:ext cx="1384491" cy="11296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901" y="0"/>
                </a:moveTo>
                <a:lnTo>
                  <a:pt x="5901" y="3628"/>
                </a:lnTo>
                <a:lnTo>
                  <a:pt x="7055" y="3628"/>
                </a:lnTo>
                <a:lnTo>
                  <a:pt x="7055" y="4787"/>
                </a:lnTo>
                <a:lnTo>
                  <a:pt x="2174" y="4787"/>
                </a:lnTo>
                <a:lnTo>
                  <a:pt x="0" y="9742"/>
                </a:lnTo>
                <a:cubicBezTo>
                  <a:pt x="0" y="10276"/>
                  <a:pt x="355" y="10709"/>
                  <a:pt x="791" y="10709"/>
                </a:cubicBezTo>
                <a:cubicBezTo>
                  <a:pt x="1168" y="10709"/>
                  <a:pt x="1481" y="10387"/>
                  <a:pt x="1560" y="9955"/>
                </a:cubicBezTo>
                <a:cubicBezTo>
                  <a:pt x="1639" y="10387"/>
                  <a:pt x="1954" y="10709"/>
                  <a:pt x="2331" y="10709"/>
                </a:cubicBezTo>
                <a:cubicBezTo>
                  <a:pt x="2707" y="10709"/>
                  <a:pt x="3021" y="10387"/>
                  <a:pt x="3100" y="9955"/>
                </a:cubicBezTo>
                <a:cubicBezTo>
                  <a:pt x="3179" y="10387"/>
                  <a:pt x="3494" y="10709"/>
                  <a:pt x="3871" y="10709"/>
                </a:cubicBezTo>
                <a:cubicBezTo>
                  <a:pt x="4247" y="10709"/>
                  <a:pt x="4561" y="10387"/>
                  <a:pt x="4640" y="9955"/>
                </a:cubicBezTo>
                <a:cubicBezTo>
                  <a:pt x="4719" y="10387"/>
                  <a:pt x="5034" y="10709"/>
                  <a:pt x="5411" y="10709"/>
                </a:cubicBezTo>
                <a:cubicBezTo>
                  <a:pt x="5787" y="10709"/>
                  <a:pt x="6101" y="10387"/>
                  <a:pt x="6180" y="9955"/>
                </a:cubicBezTo>
                <a:cubicBezTo>
                  <a:pt x="6259" y="10387"/>
                  <a:pt x="6574" y="10709"/>
                  <a:pt x="6950" y="10709"/>
                </a:cubicBezTo>
                <a:cubicBezTo>
                  <a:pt x="7327" y="10709"/>
                  <a:pt x="7642" y="10387"/>
                  <a:pt x="7721" y="9955"/>
                </a:cubicBezTo>
                <a:cubicBezTo>
                  <a:pt x="7800" y="10387"/>
                  <a:pt x="8114" y="10709"/>
                  <a:pt x="8490" y="10709"/>
                </a:cubicBezTo>
                <a:cubicBezTo>
                  <a:pt x="8867" y="10709"/>
                  <a:pt x="9182" y="10387"/>
                  <a:pt x="9261" y="9955"/>
                </a:cubicBezTo>
                <a:cubicBezTo>
                  <a:pt x="9340" y="10387"/>
                  <a:pt x="9654" y="10709"/>
                  <a:pt x="10030" y="10709"/>
                </a:cubicBezTo>
                <a:cubicBezTo>
                  <a:pt x="10407" y="10709"/>
                  <a:pt x="10722" y="10387"/>
                  <a:pt x="10801" y="9955"/>
                </a:cubicBezTo>
                <a:cubicBezTo>
                  <a:pt x="10880" y="10387"/>
                  <a:pt x="11193" y="10709"/>
                  <a:pt x="11570" y="10709"/>
                </a:cubicBezTo>
                <a:cubicBezTo>
                  <a:pt x="11946" y="10709"/>
                  <a:pt x="12262" y="10387"/>
                  <a:pt x="12341" y="9955"/>
                </a:cubicBezTo>
                <a:cubicBezTo>
                  <a:pt x="12420" y="10387"/>
                  <a:pt x="12733" y="10709"/>
                  <a:pt x="13110" y="10709"/>
                </a:cubicBezTo>
                <a:cubicBezTo>
                  <a:pt x="13486" y="10709"/>
                  <a:pt x="13801" y="10387"/>
                  <a:pt x="13881" y="9955"/>
                </a:cubicBezTo>
                <a:cubicBezTo>
                  <a:pt x="13960" y="10387"/>
                  <a:pt x="14273" y="10709"/>
                  <a:pt x="14650" y="10709"/>
                </a:cubicBezTo>
                <a:cubicBezTo>
                  <a:pt x="15026" y="10709"/>
                  <a:pt x="15341" y="10387"/>
                  <a:pt x="15420" y="9955"/>
                </a:cubicBezTo>
                <a:cubicBezTo>
                  <a:pt x="15499" y="10387"/>
                  <a:pt x="15815" y="10709"/>
                  <a:pt x="16191" y="10709"/>
                </a:cubicBezTo>
                <a:cubicBezTo>
                  <a:pt x="16568" y="10709"/>
                  <a:pt x="16881" y="10387"/>
                  <a:pt x="16960" y="9955"/>
                </a:cubicBezTo>
                <a:cubicBezTo>
                  <a:pt x="17039" y="10387"/>
                  <a:pt x="17354" y="10709"/>
                  <a:pt x="17731" y="10709"/>
                </a:cubicBezTo>
                <a:cubicBezTo>
                  <a:pt x="18107" y="10709"/>
                  <a:pt x="18421" y="10387"/>
                  <a:pt x="18500" y="9955"/>
                </a:cubicBezTo>
                <a:cubicBezTo>
                  <a:pt x="18579" y="10387"/>
                  <a:pt x="18894" y="10709"/>
                  <a:pt x="19271" y="10709"/>
                </a:cubicBezTo>
                <a:cubicBezTo>
                  <a:pt x="19647" y="10709"/>
                  <a:pt x="19961" y="10387"/>
                  <a:pt x="20040" y="9955"/>
                </a:cubicBezTo>
                <a:cubicBezTo>
                  <a:pt x="20119" y="10387"/>
                  <a:pt x="20434" y="10709"/>
                  <a:pt x="20811" y="10709"/>
                </a:cubicBezTo>
                <a:cubicBezTo>
                  <a:pt x="21247" y="10709"/>
                  <a:pt x="21600" y="10276"/>
                  <a:pt x="21600" y="9742"/>
                </a:cubicBezTo>
                <a:lnTo>
                  <a:pt x="19428" y="4787"/>
                </a:lnTo>
                <a:lnTo>
                  <a:pt x="14545" y="4787"/>
                </a:lnTo>
                <a:lnTo>
                  <a:pt x="14545" y="3628"/>
                </a:lnTo>
                <a:lnTo>
                  <a:pt x="15699" y="3628"/>
                </a:lnTo>
                <a:lnTo>
                  <a:pt x="15699" y="0"/>
                </a:lnTo>
                <a:lnTo>
                  <a:pt x="5901" y="0"/>
                </a:lnTo>
                <a:close/>
                <a:moveTo>
                  <a:pt x="7876" y="3628"/>
                </a:moveTo>
                <a:lnTo>
                  <a:pt x="13724" y="3628"/>
                </a:lnTo>
                <a:lnTo>
                  <a:pt x="13724" y="4787"/>
                </a:lnTo>
                <a:lnTo>
                  <a:pt x="7876" y="4787"/>
                </a:lnTo>
                <a:lnTo>
                  <a:pt x="7876" y="3628"/>
                </a:lnTo>
                <a:close/>
                <a:moveTo>
                  <a:pt x="1224" y="11763"/>
                </a:moveTo>
                <a:lnTo>
                  <a:pt x="1224" y="19095"/>
                </a:lnTo>
                <a:lnTo>
                  <a:pt x="9484" y="19095"/>
                </a:lnTo>
                <a:lnTo>
                  <a:pt x="9484" y="13117"/>
                </a:lnTo>
                <a:lnTo>
                  <a:pt x="12116" y="13117"/>
                </a:lnTo>
                <a:lnTo>
                  <a:pt x="12116" y="19095"/>
                </a:lnTo>
                <a:lnTo>
                  <a:pt x="20377" y="19095"/>
                </a:lnTo>
                <a:lnTo>
                  <a:pt x="20377" y="11763"/>
                </a:lnTo>
                <a:lnTo>
                  <a:pt x="1224" y="11763"/>
                </a:lnTo>
                <a:close/>
                <a:moveTo>
                  <a:pt x="2371" y="13117"/>
                </a:moveTo>
                <a:lnTo>
                  <a:pt x="5004" y="13117"/>
                </a:lnTo>
                <a:lnTo>
                  <a:pt x="5004" y="16302"/>
                </a:lnTo>
                <a:lnTo>
                  <a:pt x="2371" y="16302"/>
                </a:lnTo>
                <a:lnTo>
                  <a:pt x="2371" y="13117"/>
                </a:lnTo>
                <a:close/>
                <a:moveTo>
                  <a:pt x="5928" y="13117"/>
                </a:moveTo>
                <a:lnTo>
                  <a:pt x="8561" y="13117"/>
                </a:lnTo>
                <a:lnTo>
                  <a:pt x="8561" y="16302"/>
                </a:lnTo>
                <a:lnTo>
                  <a:pt x="5928" y="16302"/>
                </a:lnTo>
                <a:lnTo>
                  <a:pt x="5928" y="13117"/>
                </a:lnTo>
                <a:close/>
                <a:moveTo>
                  <a:pt x="13041" y="13117"/>
                </a:moveTo>
                <a:lnTo>
                  <a:pt x="15673" y="13117"/>
                </a:lnTo>
                <a:lnTo>
                  <a:pt x="15673" y="16302"/>
                </a:lnTo>
                <a:lnTo>
                  <a:pt x="13041" y="16302"/>
                </a:lnTo>
                <a:lnTo>
                  <a:pt x="13041" y="13117"/>
                </a:lnTo>
                <a:close/>
                <a:moveTo>
                  <a:pt x="16598" y="13117"/>
                </a:moveTo>
                <a:lnTo>
                  <a:pt x="19230" y="13117"/>
                </a:lnTo>
                <a:lnTo>
                  <a:pt x="19230" y="16302"/>
                </a:lnTo>
                <a:lnTo>
                  <a:pt x="16598" y="16302"/>
                </a:lnTo>
                <a:lnTo>
                  <a:pt x="16598" y="13117"/>
                </a:lnTo>
                <a:close/>
                <a:moveTo>
                  <a:pt x="11270" y="15428"/>
                </a:moveTo>
                <a:lnTo>
                  <a:pt x="11270" y="17177"/>
                </a:lnTo>
                <a:lnTo>
                  <a:pt x="11764" y="17177"/>
                </a:lnTo>
                <a:lnTo>
                  <a:pt x="11764" y="15428"/>
                </a:lnTo>
                <a:lnTo>
                  <a:pt x="11270" y="15428"/>
                </a:lnTo>
                <a:close/>
                <a:moveTo>
                  <a:pt x="19" y="20290"/>
                </a:moveTo>
                <a:lnTo>
                  <a:pt x="19" y="21600"/>
                </a:lnTo>
                <a:lnTo>
                  <a:pt x="21581" y="21600"/>
                </a:lnTo>
                <a:lnTo>
                  <a:pt x="21581" y="20290"/>
                </a:lnTo>
                <a:lnTo>
                  <a:pt x="19" y="20290"/>
                </a:lnTo>
                <a:close/>
              </a:path>
            </a:pathLst>
          </a:cu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72" name="Store"/>
          <p:cNvSpPr/>
          <p:nvPr/>
        </p:nvSpPr>
        <p:spPr>
          <a:xfrm>
            <a:off x="10386335" y="10281191"/>
            <a:ext cx="1384490" cy="11296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901" y="0"/>
                </a:moveTo>
                <a:lnTo>
                  <a:pt x="5901" y="3628"/>
                </a:lnTo>
                <a:lnTo>
                  <a:pt x="7055" y="3628"/>
                </a:lnTo>
                <a:lnTo>
                  <a:pt x="7055" y="4787"/>
                </a:lnTo>
                <a:lnTo>
                  <a:pt x="2174" y="4787"/>
                </a:lnTo>
                <a:lnTo>
                  <a:pt x="0" y="9742"/>
                </a:lnTo>
                <a:cubicBezTo>
                  <a:pt x="0" y="10276"/>
                  <a:pt x="355" y="10709"/>
                  <a:pt x="791" y="10709"/>
                </a:cubicBezTo>
                <a:cubicBezTo>
                  <a:pt x="1168" y="10709"/>
                  <a:pt x="1481" y="10387"/>
                  <a:pt x="1560" y="9955"/>
                </a:cubicBezTo>
                <a:cubicBezTo>
                  <a:pt x="1639" y="10387"/>
                  <a:pt x="1954" y="10709"/>
                  <a:pt x="2331" y="10709"/>
                </a:cubicBezTo>
                <a:cubicBezTo>
                  <a:pt x="2707" y="10709"/>
                  <a:pt x="3021" y="10387"/>
                  <a:pt x="3100" y="9955"/>
                </a:cubicBezTo>
                <a:cubicBezTo>
                  <a:pt x="3179" y="10387"/>
                  <a:pt x="3494" y="10709"/>
                  <a:pt x="3871" y="10709"/>
                </a:cubicBezTo>
                <a:cubicBezTo>
                  <a:pt x="4247" y="10709"/>
                  <a:pt x="4561" y="10387"/>
                  <a:pt x="4640" y="9955"/>
                </a:cubicBezTo>
                <a:cubicBezTo>
                  <a:pt x="4719" y="10387"/>
                  <a:pt x="5034" y="10709"/>
                  <a:pt x="5411" y="10709"/>
                </a:cubicBezTo>
                <a:cubicBezTo>
                  <a:pt x="5787" y="10709"/>
                  <a:pt x="6101" y="10387"/>
                  <a:pt x="6180" y="9955"/>
                </a:cubicBezTo>
                <a:cubicBezTo>
                  <a:pt x="6259" y="10387"/>
                  <a:pt x="6574" y="10709"/>
                  <a:pt x="6950" y="10709"/>
                </a:cubicBezTo>
                <a:cubicBezTo>
                  <a:pt x="7327" y="10709"/>
                  <a:pt x="7642" y="10387"/>
                  <a:pt x="7721" y="9955"/>
                </a:cubicBezTo>
                <a:cubicBezTo>
                  <a:pt x="7800" y="10387"/>
                  <a:pt x="8114" y="10709"/>
                  <a:pt x="8490" y="10709"/>
                </a:cubicBezTo>
                <a:cubicBezTo>
                  <a:pt x="8867" y="10709"/>
                  <a:pt x="9182" y="10387"/>
                  <a:pt x="9261" y="9955"/>
                </a:cubicBezTo>
                <a:cubicBezTo>
                  <a:pt x="9340" y="10387"/>
                  <a:pt x="9654" y="10709"/>
                  <a:pt x="10030" y="10709"/>
                </a:cubicBezTo>
                <a:cubicBezTo>
                  <a:pt x="10407" y="10709"/>
                  <a:pt x="10722" y="10387"/>
                  <a:pt x="10801" y="9955"/>
                </a:cubicBezTo>
                <a:cubicBezTo>
                  <a:pt x="10880" y="10387"/>
                  <a:pt x="11193" y="10709"/>
                  <a:pt x="11570" y="10709"/>
                </a:cubicBezTo>
                <a:cubicBezTo>
                  <a:pt x="11946" y="10709"/>
                  <a:pt x="12262" y="10387"/>
                  <a:pt x="12341" y="9955"/>
                </a:cubicBezTo>
                <a:cubicBezTo>
                  <a:pt x="12420" y="10387"/>
                  <a:pt x="12733" y="10709"/>
                  <a:pt x="13110" y="10709"/>
                </a:cubicBezTo>
                <a:cubicBezTo>
                  <a:pt x="13486" y="10709"/>
                  <a:pt x="13801" y="10387"/>
                  <a:pt x="13881" y="9955"/>
                </a:cubicBezTo>
                <a:cubicBezTo>
                  <a:pt x="13960" y="10387"/>
                  <a:pt x="14273" y="10709"/>
                  <a:pt x="14650" y="10709"/>
                </a:cubicBezTo>
                <a:cubicBezTo>
                  <a:pt x="15026" y="10709"/>
                  <a:pt x="15341" y="10387"/>
                  <a:pt x="15420" y="9955"/>
                </a:cubicBezTo>
                <a:cubicBezTo>
                  <a:pt x="15499" y="10387"/>
                  <a:pt x="15815" y="10709"/>
                  <a:pt x="16191" y="10709"/>
                </a:cubicBezTo>
                <a:cubicBezTo>
                  <a:pt x="16568" y="10709"/>
                  <a:pt x="16881" y="10387"/>
                  <a:pt x="16960" y="9955"/>
                </a:cubicBezTo>
                <a:cubicBezTo>
                  <a:pt x="17039" y="10387"/>
                  <a:pt x="17354" y="10709"/>
                  <a:pt x="17731" y="10709"/>
                </a:cubicBezTo>
                <a:cubicBezTo>
                  <a:pt x="18107" y="10709"/>
                  <a:pt x="18421" y="10387"/>
                  <a:pt x="18500" y="9955"/>
                </a:cubicBezTo>
                <a:cubicBezTo>
                  <a:pt x="18579" y="10387"/>
                  <a:pt x="18894" y="10709"/>
                  <a:pt x="19271" y="10709"/>
                </a:cubicBezTo>
                <a:cubicBezTo>
                  <a:pt x="19647" y="10709"/>
                  <a:pt x="19961" y="10387"/>
                  <a:pt x="20040" y="9955"/>
                </a:cubicBezTo>
                <a:cubicBezTo>
                  <a:pt x="20119" y="10387"/>
                  <a:pt x="20434" y="10709"/>
                  <a:pt x="20811" y="10709"/>
                </a:cubicBezTo>
                <a:cubicBezTo>
                  <a:pt x="21247" y="10709"/>
                  <a:pt x="21600" y="10276"/>
                  <a:pt x="21600" y="9742"/>
                </a:cubicBezTo>
                <a:lnTo>
                  <a:pt x="19428" y="4787"/>
                </a:lnTo>
                <a:lnTo>
                  <a:pt x="14545" y="4787"/>
                </a:lnTo>
                <a:lnTo>
                  <a:pt x="14545" y="3628"/>
                </a:lnTo>
                <a:lnTo>
                  <a:pt x="15699" y="3628"/>
                </a:lnTo>
                <a:lnTo>
                  <a:pt x="15699" y="0"/>
                </a:lnTo>
                <a:lnTo>
                  <a:pt x="5901" y="0"/>
                </a:lnTo>
                <a:close/>
                <a:moveTo>
                  <a:pt x="7876" y="3628"/>
                </a:moveTo>
                <a:lnTo>
                  <a:pt x="13724" y="3628"/>
                </a:lnTo>
                <a:lnTo>
                  <a:pt x="13724" y="4787"/>
                </a:lnTo>
                <a:lnTo>
                  <a:pt x="7876" y="4787"/>
                </a:lnTo>
                <a:lnTo>
                  <a:pt x="7876" y="3628"/>
                </a:lnTo>
                <a:close/>
                <a:moveTo>
                  <a:pt x="1224" y="11763"/>
                </a:moveTo>
                <a:lnTo>
                  <a:pt x="1224" y="19095"/>
                </a:lnTo>
                <a:lnTo>
                  <a:pt x="9484" y="19095"/>
                </a:lnTo>
                <a:lnTo>
                  <a:pt x="9484" y="13117"/>
                </a:lnTo>
                <a:lnTo>
                  <a:pt x="12116" y="13117"/>
                </a:lnTo>
                <a:lnTo>
                  <a:pt x="12116" y="19095"/>
                </a:lnTo>
                <a:lnTo>
                  <a:pt x="20377" y="19095"/>
                </a:lnTo>
                <a:lnTo>
                  <a:pt x="20377" y="11763"/>
                </a:lnTo>
                <a:lnTo>
                  <a:pt x="1224" y="11763"/>
                </a:lnTo>
                <a:close/>
                <a:moveTo>
                  <a:pt x="2371" y="13117"/>
                </a:moveTo>
                <a:lnTo>
                  <a:pt x="5004" y="13117"/>
                </a:lnTo>
                <a:lnTo>
                  <a:pt x="5004" y="16302"/>
                </a:lnTo>
                <a:lnTo>
                  <a:pt x="2371" y="16302"/>
                </a:lnTo>
                <a:lnTo>
                  <a:pt x="2371" y="13117"/>
                </a:lnTo>
                <a:close/>
                <a:moveTo>
                  <a:pt x="5928" y="13117"/>
                </a:moveTo>
                <a:lnTo>
                  <a:pt x="8561" y="13117"/>
                </a:lnTo>
                <a:lnTo>
                  <a:pt x="8561" y="16302"/>
                </a:lnTo>
                <a:lnTo>
                  <a:pt x="5928" y="16302"/>
                </a:lnTo>
                <a:lnTo>
                  <a:pt x="5928" y="13117"/>
                </a:lnTo>
                <a:close/>
                <a:moveTo>
                  <a:pt x="13041" y="13117"/>
                </a:moveTo>
                <a:lnTo>
                  <a:pt x="15673" y="13117"/>
                </a:lnTo>
                <a:lnTo>
                  <a:pt x="15673" y="16302"/>
                </a:lnTo>
                <a:lnTo>
                  <a:pt x="13041" y="16302"/>
                </a:lnTo>
                <a:lnTo>
                  <a:pt x="13041" y="13117"/>
                </a:lnTo>
                <a:close/>
                <a:moveTo>
                  <a:pt x="16598" y="13117"/>
                </a:moveTo>
                <a:lnTo>
                  <a:pt x="19230" y="13117"/>
                </a:lnTo>
                <a:lnTo>
                  <a:pt x="19230" y="16302"/>
                </a:lnTo>
                <a:lnTo>
                  <a:pt x="16598" y="16302"/>
                </a:lnTo>
                <a:lnTo>
                  <a:pt x="16598" y="13117"/>
                </a:lnTo>
                <a:close/>
                <a:moveTo>
                  <a:pt x="11270" y="15428"/>
                </a:moveTo>
                <a:lnTo>
                  <a:pt x="11270" y="17177"/>
                </a:lnTo>
                <a:lnTo>
                  <a:pt x="11764" y="17177"/>
                </a:lnTo>
                <a:lnTo>
                  <a:pt x="11764" y="15428"/>
                </a:lnTo>
                <a:lnTo>
                  <a:pt x="11270" y="15428"/>
                </a:lnTo>
                <a:close/>
                <a:moveTo>
                  <a:pt x="19" y="20290"/>
                </a:moveTo>
                <a:lnTo>
                  <a:pt x="19" y="21600"/>
                </a:lnTo>
                <a:lnTo>
                  <a:pt x="21581" y="21600"/>
                </a:lnTo>
                <a:lnTo>
                  <a:pt x="21581" y="20290"/>
                </a:lnTo>
                <a:lnTo>
                  <a:pt x="19" y="20290"/>
                </a:lnTo>
                <a:close/>
              </a:path>
            </a:pathLst>
          </a:cu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73" name="Key Business Drivers:…"/>
          <p:cNvSpPr txBox="1"/>
          <p:nvPr/>
        </p:nvSpPr>
        <p:spPr>
          <a:xfrm>
            <a:off x="14299672" y="5470966"/>
            <a:ext cx="9440292" cy="42692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1" sz="3400"/>
            </a:pPr>
            <a:r>
              <a:t>Key Business Drivers:</a:t>
            </a:r>
          </a:p>
          <a:p>
            <a:pPr marL="304800" indent="-304800" algn="l">
              <a:buSzPct val="123000"/>
              <a:buChar char="•"/>
            </a:pPr>
            <a:r>
              <a:t> </a:t>
            </a:r>
            <a:r>
              <a:rPr sz="3000"/>
              <a:t>Optimal cash management -Short vs Excess</a:t>
            </a:r>
            <a:endParaRPr sz="3000"/>
          </a:p>
          <a:p>
            <a:pPr marL="406399" indent="-406399" algn="l">
              <a:buSzPct val="123000"/>
              <a:buChar char="•"/>
              <a:defRPr sz="3000"/>
            </a:pPr>
          </a:p>
          <a:p>
            <a:pPr marL="406399" indent="-406399" algn="l">
              <a:buSzPct val="123000"/>
              <a:buChar char="•"/>
              <a:defRPr sz="3000"/>
            </a:pPr>
            <a:r>
              <a:t>Reduce expenses -Transportation and storage costs</a:t>
            </a:r>
          </a:p>
          <a:p>
            <a:pPr marL="406399" indent="-406399" algn="l">
              <a:buSzPct val="123000"/>
              <a:buChar char="•"/>
              <a:defRPr sz="3000"/>
            </a:pPr>
          </a:p>
          <a:p>
            <a:pPr marL="406399" indent="-406399" algn="l">
              <a:buSzPct val="123000"/>
              <a:buChar char="•"/>
              <a:defRPr sz="3000"/>
            </a:pPr>
            <a:r>
              <a:t>Cash Forecasting -Proactive vs Reactive</a:t>
            </a:r>
          </a:p>
          <a:p>
            <a:pPr marL="406399" indent="-406399" algn="l">
              <a:buSzPct val="123000"/>
              <a:buChar char="•"/>
              <a:defRPr sz="3000"/>
            </a:pPr>
          </a:p>
          <a:p>
            <a:pPr marL="406399" indent="-406399" algn="l">
              <a:buSzPct val="123000"/>
              <a:buChar char="•"/>
              <a:defRPr sz="3000"/>
            </a:pPr>
            <a:r>
              <a:t>Customer Experience</a:t>
            </a:r>
          </a:p>
        </p:txBody>
      </p:sp>
      <p:sp>
        <p:nvSpPr>
          <p:cNvPr id="174" name="Stores"/>
          <p:cNvSpPr txBox="1"/>
          <p:nvPr/>
        </p:nvSpPr>
        <p:spPr>
          <a:xfrm>
            <a:off x="644315" y="3381009"/>
            <a:ext cx="105735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Stores</a:t>
            </a:r>
          </a:p>
        </p:txBody>
      </p:sp>
      <p:sp>
        <p:nvSpPr>
          <p:cNvPr id="175" name="Fulfillment Centers"/>
          <p:cNvSpPr txBox="1"/>
          <p:nvPr/>
        </p:nvSpPr>
        <p:spPr>
          <a:xfrm>
            <a:off x="640935" y="9408510"/>
            <a:ext cx="286786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Fulfillment Centers</a:t>
            </a:r>
          </a:p>
        </p:txBody>
      </p:sp>
      <p:sp>
        <p:nvSpPr>
          <p:cNvPr id="176" name="Transportation"/>
          <p:cNvSpPr txBox="1"/>
          <p:nvPr/>
        </p:nvSpPr>
        <p:spPr>
          <a:xfrm>
            <a:off x="577407" y="6394760"/>
            <a:ext cx="2236623"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Transportation</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178" name="Cash Positions across stores"/>
          <p:cNvGraphicFramePr/>
          <p:nvPr/>
        </p:nvGraphicFramePr>
        <p:xfrm>
          <a:off x="2326249" y="4246896"/>
          <a:ext cx="16625253" cy="352981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067963"/>
                <a:gridCol w="2001771"/>
                <a:gridCol w="1627658"/>
                <a:gridCol w="2520664"/>
                <a:gridCol w="1743570"/>
                <a:gridCol w="2463953"/>
                <a:gridCol w="2472013"/>
              </a:tblGrid>
              <a:tr h="649008">
                <a:tc>
                  <a:txBody>
                    <a:bodyPr/>
                    <a:lstStyle/>
                    <a:p>
                      <a:pPr algn="l" defTabSz="355600">
                        <a:lnSpc>
                          <a:spcPct val="200000"/>
                        </a:lnSpc>
                        <a:tabLst>
                          <a:tab pos="1663700" algn="l"/>
                        </a:tabLst>
                      </a:pPr>
                      <a:r>
                        <a:rPr b="1" sz="2200">
                          <a:solidFill>
                            <a:srgbClr val="007AFF"/>
                          </a:solidFill>
                        </a:rPr>
                        <a:t>DateTimeStamp</a:t>
                      </a:r>
                    </a:p>
                  </a:txBody>
                  <a:tcPr marL="63500" marR="63500" marT="12700" marB="12700" anchor="t" anchorCtr="0" horzOverflow="overflow">
                    <a:lnL w="63500">
                      <a:solidFill>
                        <a:srgbClr val="000000"/>
                      </a:solidFill>
                      <a:miter lim="400000"/>
                    </a:lnL>
                    <a:lnT w="63500">
                      <a:solidFill>
                        <a:srgbClr val="000000"/>
                      </a:solidFill>
                      <a:miter lim="400000"/>
                    </a:lnT>
                  </a:tcPr>
                </a:tc>
                <a:tc>
                  <a:txBody>
                    <a:bodyPr/>
                    <a:lstStyle/>
                    <a:p>
                      <a:pPr algn="l" defTabSz="355600">
                        <a:lnSpc>
                          <a:spcPct val="200000"/>
                        </a:lnSpc>
                        <a:tabLst>
                          <a:tab pos="1663700" algn="l"/>
                        </a:tabLst>
                      </a:pPr>
                      <a:r>
                        <a:rPr b="1" sz="2200">
                          <a:solidFill>
                            <a:srgbClr val="007AFF"/>
                          </a:solidFill>
                        </a:rPr>
                        <a:t>StoreID(AU)</a:t>
                      </a:r>
                    </a:p>
                  </a:txBody>
                  <a:tcPr marL="63500" marR="63500" marT="12700" marB="12700" anchor="t" anchorCtr="0" horzOverflow="overflow">
                    <a:lnR w="38100">
                      <a:solidFill>
                        <a:srgbClr val="000000"/>
                      </a:solidFill>
                      <a:miter lim="400000"/>
                    </a:lnR>
                    <a:lnT w="63500">
                      <a:solidFill>
                        <a:srgbClr val="000000"/>
                      </a:solidFill>
                      <a:miter lim="400000"/>
                    </a:lnT>
                  </a:tcPr>
                </a:tc>
                <a:tc>
                  <a:txBody>
                    <a:bodyPr/>
                    <a:lstStyle/>
                    <a:p>
                      <a:pPr algn="l" defTabSz="355600">
                        <a:lnSpc>
                          <a:spcPct val="200000"/>
                        </a:lnSpc>
                      </a:pPr>
                      <a:r>
                        <a:rPr b="1" sz="2200">
                          <a:solidFill>
                            <a:srgbClr val="007AFF"/>
                          </a:solidFill>
                        </a:rPr>
                        <a:t>Line #</a:t>
                      </a:r>
                    </a:p>
                  </a:txBody>
                  <a:tcPr marL="63500" marR="63500" marT="12700" marB="12700" anchor="t" anchorCtr="0" horzOverflow="overflow">
                    <a:lnL w="38100">
                      <a:solidFill>
                        <a:srgbClr val="000000"/>
                      </a:solidFill>
                      <a:miter lim="400000"/>
                    </a:lnL>
                    <a:lnT w="63500">
                      <a:solidFill>
                        <a:srgbClr val="000000"/>
                      </a:solidFill>
                      <a:miter lim="400000"/>
                    </a:lnT>
                  </a:tcPr>
                </a:tc>
                <a:tc>
                  <a:txBody>
                    <a:bodyPr/>
                    <a:lstStyle/>
                    <a:p>
                      <a:pPr algn="l" defTabSz="355600">
                        <a:lnSpc>
                          <a:spcPct val="200000"/>
                        </a:lnSpc>
                      </a:pPr>
                      <a:r>
                        <a:rPr b="1" sz="2200">
                          <a:solidFill>
                            <a:srgbClr val="007AFF"/>
                          </a:solidFill>
                        </a:rPr>
                        <a:t>GeoLocation (hash)</a:t>
                      </a:r>
                    </a:p>
                  </a:txBody>
                  <a:tcPr marL="63500" marR="63500" marT="12700" marB="12700" anchor="t" anchorCtr="0" horzOverflow="overflow">
                    <a:lnT w="63500">
                      <a:solidFill>
                        <a:srgbClr val="000000"/>
                      </a:solidFill>
                      <a:miter lim="400000"/>
                    </a:lnT>
                  </a:tcPr>
                </a:tc>
                <a:tc>
                  <a:txBody>
                    <a:bodyPr/>
                    <a:lstStyle/>
                    <a:p>
                      <a:pPr algn="l" defTabSz="355600">
                        <a:lnSpc>
                          <a:spcPct val="200000"/>
                        </a:lnSpc>
                      </a:pPr>
                      <a:r>
                        <a:rPr b="1" sz="2200">
                          <a:solidFill>
                            <a:srgbClr val="007AFF"/>
                          </a:solidFill>
                        </a:rPr>
                        <a:t>StoreType</a:t>
                      </a:r>
                    </a:p>
                  </a:txBody>
                  <a:tcPr marL="63500" marR="63500" marT="12700" marB="12700" anchor="t" anchorCtr="0" horzOverflow="overflow">
                    <a:lnT w="63500">
                      <a:solidFill>
                        <a:srgbClr val="000000"/>
                      </a:solidFill>
                      <a:miter lim="400000"/>
                    </a:lnT>
                  </a:tcPr>
                </a:tc>
                <a:tc>
                  <a:txBody>
                    <a:bodyPr/>
                    <a:lstStyle/>
                    <a:p>
                      <a:pPr algn="l" defTabSz="355600"/>
                      <a:r>
                        <a:rPr b="1" sz="2200">
                          <a:solidFill>
                            <a:srgbClr val="007AFF"/>
                          </a:solidFill>
                        </a:rPr>
                        <a:t>Start_Cash(USD)</a:t>
                      </a:r>
                    </a:p>
                  </a:txBody>
                  <a:tcPr marL="63500" marR="63500" marT="12700" marB="12700" anchor="t" anchorCtr="0" horzOverflow="overflow">
                    <a:lnT w="63500">
                      <a:solidFill>
                        <a:srgbClr val="000000"/>
                      </a:solidFill>
                      <a:miter lim="400000"/>
                    </a:lnT>
                  </a:tcPr>
                </a:tc>
                <a:tc>
                  <a:txBody>
                    <a:bodyPr/>
                    <a:lstStyle/>
                    <a:p>
                      <a:pPr algn="l" defTabSz="355600">
                        <a:lnSpc>
                          <a:spcPct val="200000"/>
                        </a:lnSpc>
                      </a:pPr>
                      <a:r>
                        <a:rPr b="1" sz="2200">
                          <a:solidFill>
                            <a:srgbClr val="007AFF"/>
                          </a:solidFill>
                        </a:rPr>
                        <a:t>End_Cash(USD)</a:t>
                      </a:r>
                    </a:p>
                  </a:txBody>
                  <a:tcPr marL="63500" marR="63500" marT="12700" marB="12700" anchor="t" anchorCtr="0" horzOverflow="overflow">
                    <a:lnR w="63500">
                      <a:solidFill>
                        <a:srgbClr val="000000"/>
                      </a:solidFill>
                      <a:miter lim="400000"/>
                    </a:lnR>
                    <a:lnT w="63500">
                      <a:solidFill>
                        <a:srgbClr val="000000"/>
                      </a:solidFill>
                      <a:miter lim="400000"/>
                    </a:lnT>
                  </a:tcPr>
                </a:tc>
              </a:tr>
              <a:tr h="523362">
                <a:tc>
                  <a:txBody>
                    <a:bodyPr/>
                    <a:lstStyle/>
                    <a:p>
                      <a:pPr algn="l" defTabSz="355600">
                        <a:tabLst>
                          <a:tab pos="1663700" algn="l"/>
                        </a:tabLst>
                      </a:pPr>
                      <a:r>
                        <a:rPr sz="3100"/>
                        <a:t>2023-09-09 09:06:53</a:t>
                      </a:r>
                    </a:p>
                  </a:txBody>
                  <a:tcPr marL="63500" marR="63500" marT="12700" marB="12700" anchor="t" anchorCtr="0" horzOverflow="overflow">
                    <a:lnL w="63500">
                      <a:solidFill>
                        <a:srgbClr val="000000"/>
                      </a:solidFill>
                      <a:miter lim="400000"/>
                    </a:lnL>
                  </a:tcPr>
                </a:tc>
                <a:tc>
                  <a:txBody>
                    <a:bodyPr/>
                    <a:lstStyle/>
                    <a:p>
                      <a:pPr algn="r" defTabSz="355600">
                        <a:tabLst>
                          <a:tab pos="1663700" algn="l"/>
                        </a:tabLst>
                      </a:pPr>
                      <a:r>
                        <a:rPr sz="3100"/>
                        <a:t>1234</a:t>
                      </a:r>
                    </a:p>
                  </a:txBody>
                  <a:tcPr marL="63500" marR="63500" marT="12700" marB="12700" anchor="t" anchorCtr="0" horzOverflow="overflow">
                    <a:lnR w="38100">
                      <a:solidFill>
                        <a:srgbClr val="000000"/>
                      </a:solidFill>
                      <a:miter lim="400000"/>
                    </a:lnR>
                  </a:tcPr>
                </a:tc>
                <a:tc>
                  <a:txBody>
                    <a:bodyPr/>
                    <a:lstStyle/>
                    <a:p>
                      <a:pPr algn="r" defTabSz="355600"/>
                      <a:r>
                        <a:rPr sz="3100"/>
                        <a:t>11</a:t>
                      </a:r>
                    </a:p>
                  </a:txBody>
                  <a:tcPr marL="63500" marR="63500" marT="12700" marB="12700" anchor="t" anchorCtr="0" horzOverflow="overflow">
                    <a:lnL w="38100">
                      <a:solidFill>
                        <a:srgbClr val="000000"/>
                      </a:solidFill>
                      <a:miter lim="400000"/>
                    </a:lnL>
                  </a:tcPr>
                </a:tc>
                <a:tc>
                  <a:txBody>
                    <a:bodyPr/>
                    <a:lstStyle/>
                    <a:p>
                      <a:pPr algn="l" defTabSz="355600"/>
                      <a:r>
                        <a:rPr sz="3100"/>
                        <a:t>2pxqmv1</a:t>
                      </a:r>
                    </a:p>
                  </a:txBody>
                  <a:tcPr marL="63500" marR="63500" marT="12700" marB="12700" anchor="t" anchorCtr="0" horzOverflow="overflow"/>
                </a:tc>
                <a:tc>
                  <a:txBody>
                    <a:bodyPr/>
                    <a:lstStyle/>
                    <a:p>
                      <a:pPr algn="l" defTabSz="355600"/>
                      <a:r>
                        <a:rPr sz="3100"/>
                        <a:t>Prime</a:t>
                      </a:r>
                    </a:p>
                  </a:txBody>
                  <a:tcPr marL="63500" marR="63500" marT="12700" marB="12700" anchor="t" anchorCtr="0" horzOverflow="overflow"/>
                </a:tc>
                <a:tc>
                  <a:txBody>
                    <a:bodyPr/>
                    <a:lstStyle/>
                    <a:p>
                      <a:pPr algn="r" defTabSz="355600"/>
                      <a:r>
                        <a:rPr b="1" sz="3100"/>
                        <a:t>20,010</a:t>
                      </a:r>
                    </a:p>
                  </a:txBody>
                  <a:tcPr marL="63500" marR="63500" marT="12700" marB="12700" anchor="t" anchorCtr="0" horzOverflow="overflow"/>
                </a:tc>
                <a:tc>
                  <a:txBody>
                    <a:bodyPr/>
                    <a:lstStyle/>
                    <a:p>
                      <a:pPr algn="r" defTabSz="355600"/>
                      <a:r>
                        <a:rPr b="1" sz="3100"/>
                        <a:t>80,000</a:t>
                      </a:r>
                    </a:p>
                  </a:txBody>
                  <a:tcPr marL="63500" marR="63500" marT="12700" marB="12700" anchor="t" anchorCtr="0" horzOverflow="overflow">
                    <a:lnR w="63500">
                      <a:solidFill>
                        <a:srgbClr val="000000"/>
                      </a:solidFill>
                      <a:miter lim="400000"/>
                    </a:lnR>
                  </a:tcPr>
                </a:tc>
              </a:tr>
              <a:tr h="586185">
                <a:tc>
                  <a:txBody>
                    <a:bodyPr/>
                    <a:lstStyle/>
                    <a:p>
                      <a:pPr algn="l" defTabSz="355600">
                        <a:tabLst>
                          <a:tab pos="1663700" algn="l"/>
                        </a:tabLst>
                      </a:pPr>
                      <a:r>
                        <a:rPr sz="3100"/>
                        <a:t>2023-09-09 09:08:53</a:t>
                      </a:r>
                    </a:p>
                  </a:txBody>
                  <a:tcPr marL="63500" marR="63500" marT="12700" marB="12700" anchor="t" anchorCtr="0" horzOverflow="overflow">
                    <a:lnL w="63500">
                      <a:solidFill>
                        <a:srgbClr val="000000"/>
                      </a:solidFill>
                      <a:miter lim="400000"/>
                    </a:lnL>
                  </a:tcPr>
                </a:tc>
                <a:tc>
                  <a:txBody>
                    <a:bodyPr/>
                    <a:lstStyle/>
                    <a:p>
                      <a:pPr algn="r" defTabSz="355600">
                        <a:tabLst>
                          <a:tab pos="1663700" algn="l"/>
                        </a:tabLst>
                      </a:pPr>
                      <a:r>
                        <a:rPr sz="3100"/>
                        <a:t>4567</a:t>
                      </a:r>
                    </a:p>
                  </a:txBody>
                  <a:tcPr marL="63500" marR="63500" marT="12700" marB="12700" anchor="t" anchorCtr="0" horzOverflow="overflow">
                    <a:lnR w="38100">
                      <a:solidFill>
                        <a:srgbClr val="000000"/>
                      </a:solidFill>
                      <a:miter lim="400000"/>
                    </a:lnR>
                  </a:tcPr>
                </a:tc>
                <a:tc>
                  <a:txBody>
                    <a:bodyPr/>
                    <a:lstStyle/>
                    <a:p>
                      <a:pPr algn="r" defTabSz="355600"/>
                      <a:r>
                        <a:rPr sz="3100"/>
                        <a:t>42</a:t>
                      </a:r>
                    </a:p>
                  </a:txBody>
                  <a:tcPr marL="63500" marR="63500" marT="12700" marB="12700" anchor="t" anchorCtr="0" horzOverflow="overflow">
                    <a:lnL w="38100">
                      <a:solidFill>
                        <a:srgbClr val="000000"/>
                      </a:solidFill>
                      <a:miter lim="400000"/>
                    </a:lnL>
                  </a:tcPr>
                </a:tc>
                <a:tc>
                  <a:txBody>
                    <a:bodyPr/>
                    <a:lstStyle/>
                    <a:p>
                      <a:pPr algn="l" defTabSz="355600"/>
                      <a:r>
                        <a:rPr sz="3100"/>
                        <a:t>9xxqmv2</a:t>
                      </a:r>
                    </a:p>
                  </a:txBody>
                  <a:tcPr marL="63500" marR="63500" marT="12700" marB="12700" anchor="t" anchorCtr="0" horzOverflow="overflow"/>
                </a:tc>
                <a:tc>
                  <a:txBody>
                    <a:bodyPr/>
                    <a:lstStyle/>
                    <a:p>
                      <a:pPr algn="l" defTabSz="355600"/>
                      <a:r>
                        <a:rPr sz="3100"/>
                        <a:t>Prime</a:t>
                      </a:r>
                    </a:p>
                  </a:txBody>
                  <a:tcPr marL="63500" marR="63500" marT="12700" marB="12700" anchor="t" anchorCtr="0" horzOverflow="overflow"/>
                </a:tc>
                <a:tc>
                  <a:txBody>
                    <a:bodyPr/>
                    <a:lstStyle/>
                    <a:p>
                      <a:pPr algn="r" defTabSz="355600"/>
                      <a:r>
                        <a:rPr b="1" sz="3100"/>
                        <a:t>10,000</a:t>
                      </a:r>
                    </a:p>
                  </a:txBody>
                  <a:tcPr marL="63500" marR="63500" marT="12700" marB="12700" anchor="t" anchorCtr="0" horzOverflow="overflow"/>
                </a:tc>
                <a:tc>
                  <a:txBody>
                    <a:bodyPr/>
                    <a:lstStyle/>
                    <a:p>
                      <a:pPr algn="r" defTabSz="355600"/>
                      <a:r>
                        <a:rPr b="1" sz="3100"/>
                        <a:t>4000</a:t>
                      </a:r>
                    </a:p>
                  </a:txBody>
                  <a:tcPr marL="63500" marR="63500" marT="12700" marB="12700" anchor="t" anchorCtr="0" horzOverflow="overflow">
                    <a:lnR w="63500">
                      <a:solidFill>
                        <a:srgbClr val="000000"/>
                      </a:solidFill>
                      <a:miter lim="400000"/>
                    </a:lnR>
                  </a:tcPr>
                </a:tc>
              </a:tr>
              <a:tr h="586185">
                <a:tc>
                  <a:txBody>
                    <a:bodyPr/>
                    <a:lstStyle/>
                    <a:p>
                      <a:pPr algn="l" defTabSz="355600">
                        <a:tabLst>
                          <a:tab pos="1663700" algn="l"/>
                        </a:tabLst>
                      </a:pPr>
                      <a:r>
                        <a:rPr sz="3100"/>
                        <a:t>2023-09-09 09:08:54</a:t>
                      </a:r>
                    </a:p>
                  </a:txBody>
                  <a:tcPr marL="63500" marR="63500" marT="12700" marB="12700" anchor="t" anchorCtr="0" horzOverflow="overflow">
                    <a:lnL w="63500">
                      <a:solidFill>
                        <a:srgbClr val="000000"/>
                      </a:solidFill>
                      <a:miter lim="400000"/>
                    </a:lnL>
                  </a:tcPr>
                </a:tc>
                <a:tc>
                  <a:txBody>
                    <a:bodyPr/>
                    <a:lstStyle/>
                    <a:p>
                      <a:pPr algn="r" defTabSz="355600">
                        <a:tabLst>
                          <a:tab pos="1663700" algn="l"/>
                        </a:tabLst>
                      </a:pPr>
                      <a:r>
                        <a:rPr sz="3100"/>
                        <a:t>1234</a:t>
                      </a:r>
                    </a:p>
                  </a:txBody>
                  <a:tcPr marL="63500" marR="63500" marT="12700" marB="12700" anchor="t" anchorCtr="0" horzOverflow="overflow">
                    <a:lnR w="38100">
                      <a:solidFill>
                        <a:srgbClr val="000000"/>
                      </a:solidFill>
                      <a:miter lim="400000"/>
                    </a:lnR>
                  </a:tcPr>
                </a:tc>
                <a:tc>
                  <a:txBody>
                    <a:bodyPr/>
                    <a:lstStyle/>
                    <a:p>
                      <a:pPr algn="r" defTabSz="355600"/>
                      <a:r>
                        <a:rPr sz="3100"/>
                        <a:t>17</a:t>
                      </a:r>
                    </a:p>
                  </a:txBody>
                  <a:tcPr marL="63500" marR="63500" marT="12700" marB="12700" anchor="t" anchorCtr="0" horzOverflow="overflow">
                    <a:lnL w="38100">
                      <a:solidFill>
                        <a:srgbClr val="000000"/>
                      </a:solidFill>
                      <a:miter lim="400000"/>
                    </a:lnL>
                  </a:tcPr>
                </a:tc>
                <a:tc>
                  <a:txBody>
                    <a:bodyPr/>
                    <a:lstStyle/>
                    <a:p>
                      <a:pPr algn="l" defTabSz="355600"/>
                      <a:r>
                        <a:rPr sz="3100"/>
                        <a:t>2pxqmv1</a:t>
                      </a:r>
                    </a:p>
                  </a:txBody>
                  <a:tcPr marL="63500" marR="63500" marT="12700" marB="12700" anchor="t" anchorCtr="0" horzOverflow="overflow"/>
                </a:tc>
                <a:tc>
                  <a:txBody>
                    <a:bodyPr/>
                    <a:lstStyle/>
                    <a:p>
                      <a:pPr algn="l" defTabSz="355600"/>
                      <a:r>
                        <a:rPr sz="3100"/>
                        <a:t>Prime</a:t>
                      </a:r>
                    </a:p>
                  </a:txBody>
                  <a:tcPr marL="63500" marR="63500" marT="12700" marB="12700" anchor="t" anchorCtr="0" horzOverflow="overflow"/>
                </a:tc>
                <a:tc>
                  <a:txBody>
                    <a:bodyPr/>
                    <a:lstStyle/>
                    <a:p>
                      <a:pPr algn="r" defTabSz="355600"/>
                      <a:r>
                        <a:rPr b="1" sz="3100"/>
                        <a:t>8000</a:t>
                      </a:r>
                    </a:p>
                  </a:txBody>
                  <a:tcPr marL="63500" marR="63500" marT="12700" marB="12700" anchor="t" anchorCtr="0" horzOverflow="overflow"/>
                </a:tc>
                <a:tc>
                  <a:txBody>
                    <a:bodyPr/>
                    <a:lstStyle/>
                    <a:p>
                      <a:pPr algn="r" defTabSz="355600"/>
                      <a:r>
                        <a:rPr b="1" sz="3100"/>
                        <a:t>9000</a:t>
                      </a:r>
                    </a:p>
                  </a:txBody>
                  <a:tcPr marL="63500" marR="63500" marT="12700" marB="12700" anchor="t" anchorCtr="0" horzOverflow="overflow">
                    <a:lnR w="63500">
                      <a:solidFill>
                        <a:srgbClr val="000000"/>
                      </a:solidFill>
                      <a:miter lim="400000"/>
                    </a:lnR>
                  </a:tcPr>
                </a:tc>
              </a:tr>
              <a:tr h="586185">
                <a:tc>
                  <a:txBody>
                    <a:bodyPr/>
                    <a:lstStyle/>
                    <a:p>
                      <a:pPr algn="l" defTabSz="355600">
                        <a:tabLst>
                          <a:tab pos="1663700" algn="l"/>
                        </a:tabLst>
                      </a:pPr>
                      <a:r>
                        <a:rPr sz="3100"/>
                        <a:t>2023-09-09 09:08:53</a:t>
                      </a:r>
                    </a:p>
                  </a:txBody>
                  <a:tcPr marL="63500" marR="63500" marT="12700" marB="12700" anchor="t" anchorCtr="0" horzOverflow="overflow">
                    <a:lnL w="63500">
                      <a:solidFill>
                        <a:srgbClr val="000000"/>
                      </a:solidFill>
                      <a:miter lim="400000"/>
                    </a:lnL>
                  </a:tcPr>
                </a:tc>
                <a:tc>
                  <a:txBody>
                    <a:bodyPr/>
                    <a:lstStyle/>
                    <a:p>
                      <a:pPr algn="r" defTabSz="355600">
                        <a:tabLst>
                          <a:tab pos="1663700" algn="l"/>
                        </a:tabLst>
                      </a:pPr>
                      <a:r>
                        <a:rPr sz="3100"/>
                        <a:t>8960</a:t>
                      </a:r>
                    </a:p>
                  </a:txBody>
                  <a:tcPr marL="63500" marR="63500" marT="12700" marB="12700" anchor="t" anchorCtr="0" horzOverflow="overflow">
                    <a:lnR w="38100">
                      <a:solidFill>
                        <a:srgbClr val="000000"/>
                      </a:solidFill>
                      <a:miter lim="400000"/>
                    </a:lnR>
                  </a:tcPr>
                </a:tc>
                <a:tc>
                  <a:txBody>
                    <a:bodyPr/>
                    <a:lstStyle/>
                    <a:p>
                      <a:pPr algn="r" defTabSz="355600"/>
                      <a:r>
                        <a:rPr sz="3100"/>
                        <a:t>8</a:t>
                      </a:r>
                    </a:p>
                  </a:txBody>
                  <a:tcPr marL="63500" marR="63500" marT="12700" marB="12700" anchor="t" anchorCtr="0" horzOverflow="overflow">
                    <a:lnL w="38100">
                      <a:solidFill>
                        <a:srgbClr val="000000"/>
                      </a:solidFill>
                      <a:miter lim="400000"/>
                    </a:lnL>
                  </a:tcPr>
                </a:tc>
                <a:tc>
                  <a:txBody>
                    <a:bodyPr/>
                    <a:lstStyle/>
                    <a:p>
                      <a:pPr algn="l" defTabSz="355600"/>
                      <a:r>
                        <a:rPr sz="3100"/>
                        <a:t>4yxqmv4</a:t>
                      </a:r>
                    </a:p>
                  </a:txBody>
                  <a:tcPr marL="63500" marR="63500" marT="12700" marB="12700" anchor="t" anchorCtr="0" horzOverflow="overflow"/>
                </a:tc>
                <a:tc>
                  <a:txBody>
                    <a:bodyPr/>
                    <a:lstStyle/>
                    <a:p>
                      <a:pPr algn="l" defTabSz="355600"/>
                      <a:r>
                        <a:rPr sz="3100"/>
                        <a:t>Non Prime</a:t>
                      </a:r>
                    </a:p>
                  </a:txBody>
                  <a:tcPr marL="63500" marR="63500" marT="12700" marB="12700" anchor="t" anchorCtr="0" horzOverflow="overflow"/>
                </a:tc>
                <a:tc>
                  <a:txBody>
                    <a:bodyPr/>
                    <a:lstStyle/>
                    <a:p>
                      <a:pPr algn="r" defTabSz="355600"/>
                      <a:r>
                        <a:rPr b="1" sz="3100"/>
                        <a:t>4000</a:t>
                      </a:r>
                    </a:p>
                  </a:txBody>
                  <a:tcPr marL="63500" marR="63500" marT="12700" marB="12700" anchor="t" anchorCtr="0" horzOverflow="overflow"/>
                </a:tc>
                <a:tc>
                  <a:txBody>
                    <a:bodyPr/>
                    <a:lstStyle/>
                    <a:p>
                      <a:pPr algn="r" defTabSz="355600"/>
                      <a:r>
                        <a:rPr b="1" sz="3100"/>
                        <a:t>9000</a:t>
                      </a:r>
                    </a:p>
                  </a:txBody>
                  <a:tcPr marL="63500" marR="63500" marT="12700" marB="12700" anchor="t" anchorCtr="0" horzOverflow="overflow">
                    <a:lnR w="63500">
                      <a:solidFill>
                        <a:srgbClr val="000000"/>
                      </a:solidFill>
                      <a:miter lim="400000"/>
                    </a:lnR>
                  </a:tcPr>
                </a:tc>
              </a:tr>
              <a:tr h="586185">
                <a:tc>
                  <a:txBody>
                    <a:bodyPr/>
                    <a:lstStyle/>
                    <a:p>
                      <a:pPr algn="l" defTabSz="355600">
                        <a:tabLst>
                          <a:tab pos="1663700" algn="l"/>
                        </a:tabLst>
                      </a:pPr>
                      <a:r>
                        <a:rPr b="1" sz="3100"/>
                        <a:t>…</a:t>
                      </a:r>
                    </a:p>
                  </a:txBody>
                  <a:tcPr marL="63500" marR="63500" marT="12700" marB="12700" anchor="t" anchorCtr="0" horzOverflow="overflow">
                    <a:lnL w="63500">
                      <a:solidFill>
                        <a:srgbClr val="000000"/>
                      </a:solidFill>
                      <a:miter lim="400000"/>
                    </a:lnL>
                    <a:lnB w="63500">
                      <a:solidFill>
                        <a:srgbClr val="000000"/>
                      </a:solidFill>
                      <a:miter lim="400000"/>
                    </a:lnB>
                  </a:tcPr>
                </a:tc>
                <a:tc>
                  <a:txBody>
                    <a:bodyPr/>
                    <a:lstStyle/>
                    <a:p>
                      <a:pPr defTabSz="914400">
                        <a:tabLst>
                          <a:tab pos="1663700" algn="l"/>
                        </a:tabLst>
                        <a:defRPr b="1" sz="3100"/>
                      </a:pPr>
                    </a:p>
                  </a:txBody>
                  <a:tcPr marL="63500" marR="63500" marT="12700" marB="12700" anchor="t" anchorCtr="0" horzOverflow="overflow">
                    <a:lnR w="38100">
                      <a:solidFill>
                        <a:srgbClr val="000000"/>
                      </a:solidFill>
                      <a:miter lim="400000"/>
                    </a:lnR>
                    <a:lnB w="63500">
                      <a:solidFill>
                        <a:srgbClr val="000000"/>
                      </a:solidFill>
                      <a:miter lim="400000"/>
                    </a:lnB>
                  </a:tcPr>
                </a:tc>
                <a:tc>
                  <a:txBody>
                    <a:bodyPr/>
                    <a:lstStyle/>
                    <a:p>
                      <a:pPr defTabSz="914400">
                        <a:defRPr sz="3100"/>
                      </a:pPr>
                    </a:p>
                  </a:txBody>
                  <a:tcPr marL="63500" marR="63500" marT="12700" marB="12700" anchor="t" anchorCtr="0" horzOverflow="overflow">
                    <a:lnL w="38100">
                      <a:solidFill>
                        <a:srgbClr val="000000"/>
                      </a:solidFill>
                      <a:miter lim="400000"/>
                    </a:lnL>
                    <a:lnB w="63500">
                      <a:solidFill>
                        <a:srgbClr val="000000"/>
                      </a:solidFill>
                      <a:miter lim="400000"/>
                    </a:lnB>
                  </a:tcPr>
                </a:tc>
                <a:tc>
                  <a:txBody>
                    <a:bodyPr/>
                    <a:lstStyle/>
                    <a:p>
                      <a:pPr defTabSz="914400">
                        <a:defRPr sz="3100"/>
                      </a:pPr>
                    </a:p>
                  </a:txBody>
                  <a:tcPr marL="63500" marR="63500" marT="12700" marB="12700" anchor="t" anchorCtr="0" horzOverflow="overflow">
                    <a:lnB w="63500">
                      <a:solidFill>
                        <a:srgbClr val="000000"/>
                      </a:solidFill>
                      <a:miter lim="400000"/>
                    </a:lnB>
                  </a:tcPr>
                </a:tc>
                <a:tc>
                  <a:txBody>
                    <a:bodyPr/>
                    <a:lstStyle/>
                    <a:p>
                      <a:pPr defTabSz="914400">
                        <a:defRPr sz="3100"/>
                      </a:pPr>
                    </a:p>
                  </a:txBody>
                  <a:tcPr marL="63500" marR="63500" marT="12700" marB="12700" anchor="t" anchorCtr="0" horzOverflow="overflow">
                    <a:lnB w="63500">
                      <a:solidFill>
                        <a:srgbClr val="000000"/>
                      </a:solidFill>
                      <a:miter lim="400000"/>
                    </a:lnB>
                  </a:tcPr>
                </a:tc>
                <a:tc>
                  <a:txBody>
                    <a:bodyPr/>
                    <a:lstStyle/>
                    <a:p>
                      <a:pPr defTabSz="914400">
                        <a:defRPr sz="3100"/>
                      </a:pPr>
                    </a:p>
                  </a:txBody>
                  <a:tcPr marL="63500" marR="63500" marT="12700" marB="12700" anchor="t" anchorCtr="0" horzOverflow="overflow">
                    <a:lnB w="63500">
                      <a:solidFill>
                        <a:srgbClr val="000000"/>
                      </a:solidFill>
                      <a:miter lim="400000"/>
                    </a:lnB>
                  </a:tcPr>
                </a:tc>
                <a:tc>
                  <a:txBody>
                    <a:bodyPr/>
                    <a:lstStyle/>
                    <a:p>
                      <a:pPr defTabSz="914400">
                        <a:defRPr sz="3100"/>
                      </a:pPr>
                    </a:p>
                  </a:txBody>
                  <a:tcPr marL="63500" marR="63500" marT="12700" marB="12700" anchor="t" anchorCtr="0" horzOverflow="overflow">
                    <a:lnR w="63500">
                      <a:solidFill>
                        <a:srgbClr val="000000"/>
                      </a:solidFill>
                      <a:miter lim="400000"/>
                    </a:lnR>
                    <a:lnB w="63500">
                      <a:solidFill>
                        <a:srgbClr val="000000"/>
                      </a:solidFill>
                      <a:miter lim="400000"/>
                    </a:lnB>
                  </a:tcPr>
                </a:tc>
              </a:tr>
            </a:tbl>
          </a:graphicData>
        </a:graphic>
      </p:graphicFrame>
      <p:sp>
        <p:nvSpPr>
          <p:cNvPr id="179" name="Text"/>
          <p:cNvSpPr txBox="1"/>
          <p:nvPr/>
        </p:nvSpPr>
        <p:spPr>
          <a:xfrm>
            <a:off x="1782298" y="4770885"/>
            <a:ext cx="21590001" cy="47797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355600">
              <a:defRPr sz="1300">
                <a:solidFill>
                  <a:srgbClr val="000000"/>
                </a:solidFill>
              </a:defRPr>
            </a:pPr>
          </a:p>
        </p:txBody>
      </p:sp>
      <p:sp>
        <p:nvSpPr>
          <p:cNvPr id="180" name="Explanatory Variables"/>
          <p:cNvSpPr txBox="1"/>
          <p:nvPr/>
        </p:nvSpPr>
        <p:spPr>
          <a:xfrm>
            <a:off x="4709030" y="2891735"/>
            <a:ext cx="3336647" cy="46258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a:t>Explanatory Variables</a:t>
            </a:r>
            <a:r>
              <a:t> </a:t>
            </a:r>
          </a:p>
        </p:txBody>
      </p:sp>
      <p:sp>
        <p:nvSpPr>
          <p:cNvPr id="181" name="Double Arrow"/>
          <p:cNvSpPr/>
          <p:nvPr/>
        </p:nvSpPr>
        <p:spPr>
          <a:xfrm>
            <a:off x="2227579" y="3342529"/>
            <a:ext cx="11938832" cy="733744"/>
          </a:xfrm>
          <a:prstGeom prst="leftRightArrow">
            <a:avLst>
              <a:gd name="adj1" fmla="val 32000"/>
              <a:gd name="adj2" fmla="val 76158"/>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82" name="Double Arrow"/>
          <p:cNvSpPr/>
          <p:nvPr/>
        </p:nvSpPr>
        <p:spPr>
          <a:xfrm>
            <a:off x="14356007" y="7934633"/>
            <a:ext cx="5114315" cy="733744"/>
          </a:xfrm>
          <a:prstGeom prst="leftRightArrow">
            <a:avLst>
              <a:gd name="adj1" fmla="val 32000"/>
              <a:gd name="adj2" fmla="val 76158"/>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83" name="Observation Variables"/>
          <p:cNvSpPr txBox="1"/>
          <p:nvPr/>
        </p:nvSpPr>
        <p:spPr>
          <a:xfrm>
            <a:off x="14907290" y="9058464"/>
            <a:ext cx="3376575" cy="46258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a:t>Observation Variables</a:t>
            </a:r>
            <a:r>
              <a:t> </a:t>
            </a:r>
          </a:p>
        </p:txBody>
      </p:sp>
      <p:sp>
        <p:nvSpPr>
          <p:cNvPr id="184" name="Cash Positions - Explanatory vs Observation variables"/>
          <p:cNvSpPr txBox="1"/>
          <p:nvPr>
            <p:ph type="title" idx="4294967295"/>
          </p:nvPr>
        </p:nvSpPr>
        <p:spPr>
          <a:xfrm>
            <a:off x="2209623" y="295571"/>
            <a:ext cx="21971001" cy="965050"/>
          </a:xfrm>
          <a:prstGeom prst="rect">
            <a:avLst/>
          </a:prstGeom>
        </p:spPr>
        <p:txBody>
          <a:bodyPr/>
          <a:lstStyle>
            <a:lvl1pPr>
              <a:defRPr spc="-107" sz="5400"/>
            </a:lvl1pPr>
          </a:lstStyle>
          <a:p>
            <a:pPr/>
            <a:r>
              <a:t>Cash Positions - Explanatory vs Observation variables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TimeSeries Data: Forecasting Methods and Challenges"/>
          <p:cNvSpPr txBox="1"/>
          <p:nvPr>
            <p:ph type="title" idx="4294967295"/>
          </p:nvPr>
        </p:nvSpPr>
        <p:spPr>
          <a:xfrm>
            <a:off x="390525" y="22367"/>
            <a:ext cx="21971001" cy="1433164"/>
          </a:xfrm>
          <a:prstGeom prst="rect">
            <a:avLst/>
          </a:prstGeom>
        </p:spPr>
        <p:txBody>
          <a:bodyPr/>
          <a:lstStyle>
            <a:lvl1pPr>
              <a:defRPr spc="-107" sz="5400"/>
            </a:lvl1pPr>
          </a:lstStyle>
          <a:p>
            <a:pPr/>
            <a:r>
              <a:t>TimeSeries Data: Forecasting Methods and Challenges</a:t>
            </a:r>
          </a:p>
        </p:txBody>
      </p:sp>
      <p:sp>
        <p:nvSpPr>
          <p:cNvPr id="187" name="UniVariate :Time vs Target variable…"/>
          <p:cNvSpPr txBox="1"/>
          <p:nvPr/>
        </p:nvSpPr>
        <p:spPr>
          <a:xfrm>
            <a:off x="844021" y="2314639"/>
            <a:ext cx="22431851" cy="103189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5300"/>
            </a:pPr>
            <a:r>
              <a:t>UniVariate :Time vs Target variable </a:t>
            </a:r>
          </a:p>
          <a:p>
            <a:pPr algn="l">
              <a:defRPr sz="5300"/>
            </a:pPr>
            <a:r>
              <a:t> </a:t>
            </a:r>
          </a:p>
          <a:p>
            <a:pPr algn="l">
              <a:defRPr sz="5300"/>
            </a:pPr>
            <a:r>
              <a:t>MultiVariate :Time + Multiple features vs Target variable</a:t>
            </a:r>
          </a:p>
          <a:p>
            <a:pPr algn="l">
              <a:defRPr sz="5300"/>
            </a:pPr>
          </a:p>
          <a:p>
            <a:pPr algn="l">
              <a:defRPr sz="5300"/>
            </a:pPr>
            <a:r>
              <a:t>ARMA(Stationary)/ARIMA(Non Stationary)/SARIMA (Seasonality) </a:t>
            </a:r>
          </a:p>
          <a:p>
            <a:pPr algn="l">
              <a:defRPr sz="5300"/>
            </a:pPr>
          </a:p>
          <a:p>
            <a:pPr algn="l">
              <a:defRPr sz="5300"/>
            </a:pPr>
            <a:r>
              <a:t>ARCH/GARCH -Volatility</a:t>
            </a:r>
          </a:p>
          <a:p>
            <a:pPr algn="l">
              <a:defRPr sz="5300"/>
            </a:pPr>
          </a:p>
          <a:p>
            <a:pPr algn="l">
              <a:defRPr sz="5300"/>
            </a:pPr>
            <a:r>
              <a:t>Prophet - takes care of missing values</a:t>
            </a:r>
          </a:p>
          <a:p>
            <a:pPr algn="l">
              <a:defRPr sz="5300"/>
            </a:pPr>
          </a:p>
          <a:p>
            <a:pPr algn="l">
              <a:defRPr sz="5300"/>
            </a:pPr>
            <a:r>
              <a:t>ARMAX (P)/LSTM (non parametric)</a:t>
            </a:r>
          </a:p>
          <a:p>
            <a:pPr algn="l">
              <a:defRPr sz="5300"/>
            </a:pPr>
          </a:p>
          <a:p>
            <a:pPr algn="l">
              <a:defRPr sz="5300"/>
            </a:pPr>
            <a:r>
              <a:t>DART(NBEATS/NHITS)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TimeSeries Data: FFT"/>
          <p:cNvSpPr txBox="1"/>
          <p:nvPr>
            <p:ph type="title" idx="4294967295"/>
          </p:nvPr>
        </p:nvSpPr>
        <p:spPr>
          <a:xfrm>
            <a:off x="390525" y="22367"/>
            <a:ext cx="21971001" cy="1433164"/>
          </a:xfrm>
          <a:prstGeom prst="rect">
            <a:avLst/>
          </a:prstGeom>
        </p:spPr>
        <p:txBody>
          <a:bodyPr/>
          <a:lstStyle>
            <a:lvl1pPr>
              <a:defRPr spc="-107" sz="5400"/>
            </a:lvl1pPr>
          </a:lstStyle>
          <a:p>
            <a:pPr/>
            <a:r>
              <a:t>TimeSeries Data: FFT</a:t>
            </a:r>
          </a:p>
        </p:txBody>
      </p:sp>
      <p:pic>
        <p:nvPicPr>
          <p:cNvPr id="190" name="Image" descr="Image"/>
          <p:cNvPicPr>
            <a:picLocks noChangeAspect="1"/>
          </p:cNvPicPr>
          <p:nvPr/>
        </p:nvPicPr>
        <p:blipFill>
          <a:blip r:embed="rId2">
            <a:extLst/>
          </a:blip>
          <a:stretch>
            <a:fillRect/>
          </a:stretch>
        </p:blipFill>
        <p:spPr>
          <a:xfrm>
            <a:off x="2580835" y="4092233"/>
            <a:ext cx="8305801" cy="3543301"/>
          </a:xfrm>
          <a:prstGeom prst="rect">
            <a:avLst/>
          </a:prstGeom>
          <a:ln w="12700">
            <a:miter lim="400000"/>
          </a:ln>
        </p:spPr>
      </p:pic>
      <p:sp>
        <p:nvSpPr>
          <p:cNvPr id="191" name="Time"/>
          <p:cNvSpPr txBox="1"/>
          <p:nvPr/>
        </p:nvSpPr>
        <p:spPr>
          <a:xfrm>
            <a:off x="5611918" y="7790246"/>
            <a:ext cx="780594"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Time</a:t>
            </a:r>
          </a:p>
        </p:txBody>
      </p:sp>
      <p:sp>
        <p:nvSpPr>
          <p:cNvPr id="192" name="Value"/>
          <p:cNvSpPr txBox="1"/>
          <p:nvPr/>
        </p:nvSpPr>
        <p:spPr>
          <a:xfrm>
            <a:off x="1578562" y="5253763"/>
            <a:ext cx="848260"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Value</a:t>
            </a:r>
          </a:p>
        </p:txBody>
      </p:sp>
      <p:sp>
        <p:nvSpPr>
          <p:cNvPr id="193" name="Remove noise on input data (high frequency and low amplitude)…"/>
          <p:cNvSpPr txBox="1"/>
          <p:nvPr/>
        </p:nvSpPr>
        <p:spPr>
          <a:xfrm>
            <a:off x="12295730" y="4517683"/>
            <a:ext cx="9860916" cy="2692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825500">
              <a:defRPr sz="2500">
                <a:solidFill>
                  <a:srgbClr val="000000"/>
                </a:solidFill>
                <a:latin typeface="Helvetica Neue Medium"/>
                <a:ea typeface="Helvetica Neue Medium"/>
                <a:cs typeface="Helvetica Neue Medium"/>
                <a:sym typeface="Helvetica Neue Medium"/>
              </a:defRPr>
            </a:pPr>
          </a:p>
          <a:p>
            <a:pPr marL="406400" indent="-406400" algn="l" defTabSz="825500">
              <a:buSzPct val="123000"/>
              <a:buChar char="•"/>
              <a:defRPr sz="2500">
                <a:solidFill>
                  <a:srgbClr val="000000"/>
                </a:solidFill>
                <a:latin typeface="Helvetica Neue Medium"/>
                <a:ea typeface="Helvetica Neue Medium"/>
                <a:cs typeface="Helvetica Neue Medium"/>
                <a:sym typeface="Helvetica Neue Medium"/>
              </a:defRPr>
            </a:pPr>
            <a:r>
              <a:t>Remove noise on input data (high frequency and low amplitude)</a:t>
            </a:r>
          </a:p>
          <a:p>
            <a:pPr marL="406400" indent="-406400" algn="l" defTabSz="825500">
              <a:buSzPct val="123000"/>
              <a:buChar char="•"/>
              <a:defRPr sz="2500">
                <a:solidFill>
                  <a:srgbClr val="000000"/>
                </a:solidFill>
                <a:latin typeface="Helvetica Neue Medium"/>
                <a:ea typeface="Helvetica Neue Medium"/>
                <a:cs typeface="Helvetica Neue Medium"/>
                <a:sym typeface="Helvetica Neue Medium"/>
              </a:defRPr>
            </a:pPr>
            <a:r>
              <a:t>Decompose into multiple sinoid component</a:t>
            </a:r>
          </a:p>
          <a:p>
            <a:pPr marL="406400" indent="-406400" algn="l" defTabSz="825500">
              <a:buSzPct val="123000"/>
              <a:buChar char="•"/>
              <a:defRPr sz="2500">
                <a:solidFill>
                  <a:srgbClr val="000000"/>
                </a:solidFill>
                <a:latin typeface="Helvetica Neue Medium"/>
                <a:ea typeface="Helvetica Neue Medium"/>
                <a:cs typeface="Helvetica Neue Medium"/>
                <a:sym typeface="Helvetica Neue Medium"/>
              </a:defRPr>
            </a:pPr>
            <a:r>
              <a:t>Apply FFT one each sin wave and combine</a:t>
            </a:r>
          </a:p>
          <a:p>
            <a:pPr algn="l" defTabSz="825500">
              <a:defRPr sz="2500">
                <a:solidFill>
                  <a:srgbClr val="000000"/>
                </a:solidFill>
                <a:latin typeface="Helvetica Neue Medium"/>
                <a:ea typeface="Helvetica Neue Medium"/>
                <a:cs typeface="Helvetica Neue Medium"/>
                <a:sym typeface="Helvetica Neue Medium"/>
              </a:defRPr>
            </a:pPr>
          </a:p>
          <a:p>
            <a:pPr marL="406400" indent="-406400" algn="l" defTabSz="825500">
              <a:buSzPct val="123000"/>
              <a:buChar char="•"/>
              <a:defRPr sz="25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Time Series - Traditional Analysis -EDA and Statistics"/>
          <p:cNvSpPr txBox="1"/>
          <p:nvPr>
            <p:ph type="title" idx="4294967295"/>
          </p:nvPr>
        </p:nvSpPr>
        <p:spPr>
          <a:xfrm>
            <a:off x="52577" y="63845"/>
            <a:ext cx="21971001" cy="965050"/>
          </a:xfrm>
          <a:prstGeom prst="rect">
            <a:avLst/>
          </a:prstGeom>
        </p:spPr>
        <p:txBody>
          <a:bodyPr/>
          <a:lstStyle>
            <a:lvl1pPr>
              <a:defRPr spc="-107" sz="5400"/>
            </a:lvl1pPr>
          </a:lstStyle>
          <a:p>
            <a:pPr/>
            <a:r>
              <a:t>Time Series - Traditional Analysis -EDA and Statistics</a:t>
            </a:r>
          </a:p>
        </p:txBody>
      </p:sp>
      <p:pic>
        <p:nvPicPr>
          <p:cNvPr id="196" name="Image" descr="Image"/>
          <p:cNvPicPr>
            <a:picLocks noChangeAspect="1"/>
          </p:cNvPicPr>
          <p:nvPr/>
        </p:nvPicPr>
        <p:blipFill>
          <a:blip r:embed="rId2">
            <a:extLst/>
          </a:blip>
          <a:stretch>
            <a:fillRect/>
          </a:stretch>
        </p:blipFill>
        <p:spPr>
          <a:xfrm>
            <a:off x="3474414" y="1875002"/>
            <a:ext cx="16268701" cy="10456225"/>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